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794" r:id="rId2"/>
    <p:sldMasterId id="2147483831" r:id="rId3"/>
    <p:sldMasterId id="2147483843" r:id="rId4"/>
  </p:sldMasterIdLst>
  <p:notesMasterIdLst>
    <p:notesMasterId r:id="rId34"/>
  </p:notesMasterIdLst>
  <p:handoutMasterIdLst>
    <p:handoutMasterId r:id="rId35"/>
  </p:handoutMasterIdLst>
  <p:sldIdLst>
    <p:sldId id="260" r:id="rId5"/>
    <p:sldId id="272" r:id="rId6"/>
    <p:sldId id="293" r:id="rId7"/>
    <p:sldId id="273" r:id="rId8"/>
    <p:sldId id="261" r:id="rId9"/>
    <p:sldId id="263" r:id="rId10"/>
    <p:sldId id="265" r:id="rId11"/>
    <p:sldId id="291" r:id="rId12"/>
    <p:sldId id="292" r:id="rId13"/>
    <p:sldId id="268" r:id="rId14"/>
    <p:sldId id="270" r:id="rId15"/>
    <p:sldId id="266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4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EB4"/>
    <a:srgbClr val="33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22" autoAdjust="0"/>
  </p:normalViewPr>
  <p:slideViewPr>
    <p:cSldViewPr>
      <p:cViewPr>
        <p:scale>
          <a:sx n="90" d="100"/>
          <a:sy n="90" d="100"/>
        </p:scale>
        <p:origin x="-1008" y="-114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1092" y="-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7C85A-9A9C-4362-A9CF-40651880D1E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8864096C-CF03-4300-8712-280FBF97576A}" type="pres">
      <dgm:prSet presAssocID="{CC07C85A-9A9C-4362-A9CF-40651880D1E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9E7E20F5-53DB-4031-8FBA-FF7F9BD86600}" type="presOf" srcId="{CC07C85A-9A9C-4362-A9CF-40651880D1E7}" destId="{8864096C-CF03-4300-8712-280FBF97576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61758-75F6-45D6-8E26-00D2F9A210CB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295CD5-CB65-4F12-A54A-5506F0E53C28}">
      <dgm:prSet phldrT="[Текст]" custT="1"/>
      <dgm:spPr>
        <a:solidFill>
          <a:srgbClr val="3CAEB4"/>
        </a:solidFill>
      </dgm:spPr>
      <dgm:t>
        <a:bodyPr/>
        <a:lstStyle/>
        <a:p>
          <a:r>
            <a:rPr lang="ru-RU" sz="1100" b="1" dirty="0" smtClean="0"/>
            <a:t>Первичная информация о продажах</a:t>
          </a:r>
          <a:endParaRPr lang="ru-RU" sz="1100" b="1" dirty="0"/>
        </a:p>
      </dgm:t>
    </dgm:pt>
    <dgm:pt modelId="{8D382729-7099-4C5C-9432-3CBCE3F9803F}" type="parTrans" cxnId="{2D7061B3-CE00-42DE-8903-4470EED5077F}">
      <dgm:prSet/>
      <dgm:spPr/>
      <dgm:t>
        <a:bodyPr/>
        <a:lstStyle/>
        <a:p>
          <a:endParaRPr lang="ru-RU"/>
        </a:p>
      </dgm:t>
    </dgm:pt>
    <dgm:pt modelId="{A0106615-0ED7-40A3-B70F-9E2995AFB21A}" type="sibTrans" cxnId="{2D7061B3-CE00-42DE-8903-4470EED5077F}">
      <dgm:prSet/>
      <dgm:spPr/>
      <dgm:t>
        <a:bodyPr/>
        <a:lstStyle/>
        <a:p>
          <a:endParaRPr lang="ru-RU"/>
        </a:p>
      </dgm:t>
    </dgm:pt>
    <dgm:pt modelId="{BD018BD0-A42A-4FFA-8376-CA9D93A910DE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smtClean="0"/>
            <a:t>Полевые                                 сотрудники</a:t>
          </a:r>
          <a:endParaRPr lang="ru-RU" sz="1400" b="1" dirty="0"/>
        </a:p>
      </dgm:t>
    </dgm:pt>
    <dgm:pt modelId="{CF8168FB-51E9-48DC-AA8F-A8098AEE362D}" type="parTrans" cxnId="{225732A5-BAAD-4DA2-9513-2FD634BF009A}">
      <dgm:prSet/>
      <dgm:spPr/>
      <dgm:t>
        <a:bodyPr/>
        <a:lstStyle/>
        <a:p>
          <a:endParaRPr lang="ru-RU"/>
        </a:p>
      </dgm:t>
    </dgm:pt>
    <dgm:pt modelId="{43432CEF-C543-452D-8177-29737D7AFBF8}" type="sibTrans" cxnId="{225732A5-BAAD-4DA2-9513-2FD634BF009A}">
      <dgm:prSet/>
      <dgm:spPr/>
      <dgm:t>
        <a:bodyPr/>
        <a:lstStyle/>
        <a:p>
          <a:endParaRPr lang="ru-RU"/>
        </a:p>
      </dgm:t>
    </dgm:pt>
    <dgm:pt modelId="{5BBACEA0-9862-4CA9-BD43-63CB6C5DCE18}">
      <dgm:prSet phldrT="[Текст]" custT="1"/>
      <dgm:spPr>
        <a:solidFill>
          <a:srgbClr val="3CAEB4"/>
        </a:solidFill>
      </dgm:spPr>
      <dgm:t>
        <a:bodyPr/>
        <a:lstStyle/>
        <a:p>
          <a:r>
            <a:rPr lang="ru-RU" sz="1100" b="1" dirty="0" smtClean="0"/>
            <a:t>   Новые  SKU</a:t>
          </a:r>
        </a:p>
        <a:p>
          <a:r>
            <a:rPr lang="ru-RU" sz="1100" b="1" dirty="0" smtClean="0"/>
            <a:t>артикула/ штрих коды</a:t>
          </a:r>
          <a:r>
            <a:rPr lang="ru-RU" sz="1000" b="1" dirty="0" smtClean="0"/>
            <a:t>,  </a:t>
          </a:r>
          <a:endParaRPr lang="ru-RU" sz="1000" b="1" dirty="0"/>
        </a:p>
      </dgm:t>
    </dgm:pt>
    <dgm:pt modelId="{6BDD8398-162F-472B-A58A-B525FD9F6425}" type="parTrans" cxnId="{02A352FA-E37D-4A5B-96AC-507C81A7709C}">
      <dgm:prSet/>
      <dgm:spPr/>
      <dgm:t>
        <a:bodyPr/>
        <a:lstStyle/>
        <a:p>
          <a:endParaRPr lang="ru-RU"/>
        </a:p>
      </dgm:t>
    </dgm:pt>
    <dgm:pt modelId="{374BE43D-7F34-4A2E-80E1-9E3070CCBF8F}" type="sibTrans" cxnId="{02A352FA-E37D-4A5B-96AC-507C81A7709C}">
      <dgm:prSet/>
      <dgm:spPr/>
      <dgm:t>
        <a:bodyPr/>
        <a:lstStyle/>
        <a:p>
          <a:endParaRPr lang="ru-RU"/>
        </a:p>
      </dgm:t>
    </dgm:pt>
    <dgm:pt modelId="{D9B4F94D-85FB-4C8C-AE68-8106EF779A64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              1  %</a:t>
          </a:r>
          <a:endParaRPr lang="ru-RU" sz="1400" b="1" dirty="0">
            <a:solidFill>
              <a:schemeClr val="tx1"/>
            </a:solidFill>
          </a:endParaRPr>
        </a:p>
      </dgm:t>
    </dgm:pt>
    <dgm:pt modelId="{407C9AB4-52E5-4082-8B53-CB9DA1FF9273}" type="parTrans" cxnId="{B085A83C-313F-476D-A0BE-F655D88ECF0F}">
      <dgm:prSet/>
      <dgm:spPr/>
      <dgm:t>
        <a:bodyPr/>
        <a:lstStyle/>
        <a:p>
          <a:endParaRPr lang="ru-RU"/>
        </a:p>
      </dgm:t>
    </dgm:pt>
    <dgm:pt modelId="{608A3105-32F1-4C0E-916C-848F851F64F9}" type="sibTrans" cxnId="{B085A83C-313F-476D-A0BE-F655D88ECF0F}">
      <dgm:prSet/>
      <dgm:spPr/>
      <dgm:t>
        <a:bodyPr/>
        <a:lstStyle/>
        <a:p>
          <a:endParaRPr lang="ru-RU"/>
        </a:p>
      </dgm:t>
    </dgm:pt>
    <dgm:pt modelId="{65F52518-B93F-4DB4-80DC-8DA491C56F5D}">
      <dgm:prSet phldrT="[Текст]" custT="1"/>
      <dgm:spPr>
        <a:solidFill>
          <a:srgbClr val="3CAEB4"/>
        </a:solidFill>
      </dgm:spPr>
      <dgm:t>
        <a:bodyPr/>
        <a:lstStyle/>
        <a:p>
          <a:r>
            <a:rPr lang="ru-RU" sz="1100" b="1" dirty="0" smtClean="0"/>
            <a:t>Новые  </a:t>
          </a:r>
          <a:r>
            <a:rPr lang="en-US" sz="1100" b="1" dirty="0" smtClean="0"/>
            <a:t>SKU</a:t>
          </a:r>
          <a:endParaRPr lang="ru-RU" sz="1100" b="1" dirty="0" smtClean="0"/>
        </a:p>
        <a:p>
          <a:r>
            <a:rPr lang="ru-RU" sz="1100" b="1" dirty="0" smtClean="0"/>
            <a:t>артикула/ штрих коды</a:t>
          </a:r>
          <a:r>
            <a:rPr lang="ru-RU" sz="1100" dirty="0" smtClean="0"/>
            <a:t>,  </a:t>
          </a:r>
          <a:endParaRPr lang="ru-RU" sz="1100" dirty="0"/>
        </a:p>
      </dgm:t>
    </dgm:pt>
    <dgm:pt modelId="{9C7FD1A4-9031-4B41-A934-6CDA814C08D3}" type="parTrans" cxnId="{9202E055-E351-4424-9A9B-14A2B21D264A}">
      <dgm:prSet/>
      <dgm:spPr/>
      <dgm:t>
        <a:bodyPr/>
        <a:lstStyle/>
        <a:p>
          <a:endParaRPr lang="ru-RU"/>
        </a:p>
      </dgm:t>
    </dgm:pt>
    <dgm:pt modelId="{EF3DD133-D9E2-4534-AF5B-F20C21C9EA8D}" type="sibTrans" cxnId="{9202E055-E351-4424-9A9B-14A2B21D264A}">
      <dgm:prSet/>
      <dgm:spPr/>
      <dgm:t>
        <a:bodyPr/>
        <a:lstStyle/>
        <a:p>
          <a:endParaRPr lang="ru-RU"/>
        </a:p>
      </dgm:t>
    </dgm:pt>
    <dgm:pt modelId="{65DB2407-91AC-4D63-A112-F74FA93622E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/>
            <a:t>Рознично – торговые сети</a:t>
          </a:r>
          <a:endParaRPr lang="ru-RU" sz="1400" b="1" dirty="0"/>
        </a:p>
      </dgm:t>
    </dgm:pt>
    <dgm:pt modelId="{E25C023E-5DDC-4888-9AE0-395627B33D66}" type="sibTrans" cxnId="{167E4FCF-8950-49FE-866B-8E94F99EE9B4}">
      <dgm:prSet/>
      <dgm:spPr/>
      <dgm:t>
        <a:bodyPr/>
        <a:lstStyle/>
        <a:p>
          <a:endParaRPr lang="ru-RU"/>
        </a:p>
      </dgm:t>
    </dgm:pt>
    <dgm:pt modelId="{29A7A441-0AA6-42D7-A1DD-1EA86857E4A0}" type="parTrans" cxnId="{167E4FCF-8950-49FE-866B-8E94F99EE9B4}">
      <dgm:prSet/>
      <dgm:spPr/>
      <dgm:t>
        <a:bodyPr/>
        <a:lstStyle/>
        <a:p>
          <a:endParaRPr lang="ru-RU"/>
        </a:p>
      </dgm:t>
    </dgm:pt>
    <dgm:pt modelId="{7F24A800-BF85-4E81-AA30-7206397D33F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 sz="1400" b="1" dirty="0" smtClean="0"/>
        </a:p>
      </dgm:t>
    </dgm:pt>
    <dgm:pt modelId="{0EED2CE0-F727-47CF-A1F0-B3FCD3EDF496}" type="parTrans" cxnId="{A1415DB5-55A0-4B3C-96A6-076BCEECE70B}">
      <dgm:prSet/>
      <dgm:spPr/>
      <dgm:t>
        <a:bodyPr/>
        <a:lstStyle/>
        <a:p>
          <a:endParaRPr lang="ru-RU"/>
        </a:p>
      </dgm:t>
    </dgm:pt>
    <dgm:pt modelId="{600EFA9C-7744-4B2E-926D-CEC36A5D2FDD}" type="sibTrans" cxnId="{A1415DB5-55A0-4B3C-96A6-076BCEECE70B}">
      <dgm:prSet/>
      <dgm:spPr/>
      <dgm:t>
        <a:bodyPr/>
        <a:lstStyle/>
        <a:p>
          <a:endParaRPr lang="ru-RU"/>
        </a:p>
      </dgm:t>
    </dgm:pt>
    <dgm:pt modelId="{ED5C3512-7D92-44BF-8247-A2B0DB3E845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/>
            <a:t>         90  %</a:t>
          </a:r>
        </a:p>
      </dgm:t>
    </dgm:pt>
    <dgm:pt modelId="{7DBFDC20-1445-4F15-8289-D04B741633E4}" type="parTrans" cxnId="{C4C9F367-7A86-4FE1-A891-57B52FB13D49}">
      <dgm:prSet/>
      <dgm:spPr/>
      <dgm:t>
        <a:bodyPr/>
        <a:lstStyle/>
        <a:p>
          <a:endParaRPr lang="ru-RU"/>
        </a:p>
      </dgm:t>
    </dgm:pt>
    <dgm:pt modelId="{B78B4FC5-2694-4AE3-BC4F-FBADB6E1AB7B}" type="sibTrans" cxnId="{C4C9F367-7A86-4FE1-A891-57B52FB13D49}">
      <dgm:prSet/>
      <dgm:spPr/>
      <dgm:t>
        <a:bodyPr/>
        <a:lstStyle/>
        <a:p>
          <a:endParaRPr lang="ru-RU"/>
        </a:p>
      </dgm:t>
    </dgm:pt>
    <dgm:pt modelId="{B9A9CEC4-0BC9-44C8-96B9-B8B4A85C381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 sz="1400" b="1" dirty="0" smtClean="0"/>
        </a:p>
      </dgm:t>
    </dgm:pt>
    <dgm:pt modelId="{D90345D2-2925-4ED5-8EEF-86D2AF90FD24}" type="parTrans" cxnId="{C9F423CE-688F-4AF3-974E-1FAF71BF649C}">
      <dgm:prSet/>
      <dgm:spPr/>
      <dgm:t>
        <a:bodyPr/>
        <a:lstStyle/>
        <a:p>
          <a:endParaRPr lang="ru-RU"/>
        </a:p>
      </dgm:t>
    </dgm:pt>
    <dgm:pt modelId="{855D2C27-831E-4427-9F2C-AE9068BF8ADD}" type="sibTrans" cxnId="{C9F423CE-688F-4AF3-974E-1FAF71BF649C}">
      <dgm:prSet/>
      <dgm:spPr/>
      <dgm:t>
        <a:bodyPr/>
        <a:lstStyle/>
        <a:p>
          <a:endParaRPr lang="ru-RU"/>
        </a:p>
      </dgm:t>
    </dgm:pt>
    <dgm:pt modelId="{0C9786A8-625C-43B9-86F4-3E0C94E67C0B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Дистрибьюторы</a:t>
          </a:r>
          <a:endParaRPr lang="ru-RU" sz="1400" b="1" dirty="0">
            <a:solidFill>
              <a:schemeClr val="tx1"/>
            </a:solidFill>
          </a:endParaRPr>
        </a:p>
      </dgm:t>
    </dgm:pt>
    <dgm:pt modelId="{1FD34008-5054-43AA-A4A0-AF2A5A5C53ED}" type="parTrans" cxnId="{B790B40E-E6DE-42A8-B662-D9D3E45A6E46}">
      <dgm:prSet/>
      <dgm:spPr/>
      <dgm:t>
        <a:bodyPr/>
        <a:lstStyle/>
        <a:p>
          <a:endParaRPr lang="ru-RU"/>
        </a:p>
      </dgm:t>
    </dgm:pt>
    <dgm:pt modelId="{763483CE-7E6E-4A62-831F-2D929E67C753}" type="sibTrans" cxnId="{B790B40E-E6DE-42A8-B662-D9D3E45A6E46}">
      <dgm:prSet/>
      <dgm:spPr/>
      <dgm:t>
        <a:bodyPr/>
        <a:lstStyle/>
        <a:p>
          <a:endParaRPr lang="ru-RU"/>
        </a:p>
      </dgm:t>
    </dgm:pt>
    <dgm:pt modelId="{60914A0F-7749-4B95-88E5-85DABF205DD1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400" b="1" dirty="0">
            <a:solidFill>
              <a:schemeClr val="tx1"/>
            </a:solidFill>
          </a:endParaRPr>
        </a:p>
      </dgm:t>
    </dgm:pt>
    <dgm:pt modelId="{87CD1010-55AD-47A5-996E-98203ECEA9B5}" type="parTrans" cxnId="{64D7DAB5-8169-4852-A26C-D5D2540CF008}">
      <dgm:prSet/>
      <dgm:spPr/>
      <dgm:t>
        <a:bodyPr/>
        <a:lstStyle/>
        <a:p>
          <a:endParaRPr lang="ru-RU"/>
        </a:p>
      </dgm:t>
    </dgm:pt>
    <dgm:pt modelId="{8F3B10AF-3988-4403-AD8E-90449A9B4294}" type="sibTrans" cxnId="{64D7DAB5-8169-4852-A26C-D5D2540CF008}">
      <dgm:prSet/>
      <dgm:spPr/>
      <dgm:t>
        <a:bodyPr/>
        <a:lstStyle/>
        <a:p>
          <a:endParaRPr lang="ru-RU"/>
        </a:p>
      </dgm:t>
    </dgm:pt>
    <dgm:pt modelId="{7BD4664C-12FE-45A7-9823-64D75E5FE3DC}">
      <dgm:prSet/>
      <dgm:spPr/>
      <dgm:t>
        <a:bodyPr/>
        <a:lstStyle/>
        <a:p>
          <a:endParaRPr lang="ru-RU"/>
        </a:p>
      </dgm:t>
    </dgm:pt>
    <dgm:pt modelId="{880BEC3F-4922-4AC4-8B1F-FD2CF615D696}" type="parTrans" cxnId="{11D4931E-E978-4D9F-A27A-D8C7DC181F9F}">
      <dgm:prSet/>
      <dgm:spPr/>
      <dgm:t>
        <a:bodyPr/>
        <a:lstStyle/>
        <a:p>
          <a:endParaRPr lang="ru-RU"/>
        </a:p>
      </dgm:t>
    </dgm:pt>
    <dgm:pt modelId="{E76A554B-39A8-43AB-9B16-5FDD9D902CF2}" type="sibTrans" cxnId="{11D4931E-E978-4D9F-A27A-D8C7DC181F9F}">
      <dgm:prSet/>
      <dgm:spPr/>
      <dgm:t>
        <a:bodyPr/>
        <a:lstStyle/>
        <a:p>
          <a:endParaRPr lang="ru-RU"/>
        </a:p>
      </dgm:t>
    </dgm:pt>
    <dgm:pt modelId="{8F72615E-5A04-4B09-8861-6A207A9B0BC8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400" b="1" dirty="0"/>
        </a:p>
      </dgm:t>
    </dgm:pt>
    <dgm:pt modelId="{8D665BD9-E417-4904-B063-42DA95571136}" type="sibTrans" cxnId="{7D77A957-99CB-4474-BF8A-EDEC7BB8F305}">
      <dgm:prSet/>
      <dgm:spPr/>
      <dgm:t>
        <a:bodyPr/>
        <a:lstStyle/>
        <a:p>
          <a:endParaRPr lang="ru-RU"/>
        </a:p>
      </dgm:t>
    </dgm:pt>
    <dgm:pt modelId="{3BB7C3EE-6D0C-4995-87BF-BB329ED9192D}" type="parTrans" cxnId="{7D77A957-99CB-4474-BF8A-EDEC7BB8F305}">
      <dgm:prSet/>
      <dgm:spPr/>
      <dgm:t>
        <a:bodyPr/>
        <a:lstStyle/>
        <a:p>
          <a:endParaRPr lang="ru-RU"/>
        </a:p>
      </dgm:t>
    </dgm:pt>
    <dgm:pt modelId="{F2D7A48E-E008-4F89-B7E5-4C937F8B8FF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               5  %</a:t>
          </a:r>
          <a:endParaRPr lang="ru-RU" sz="1400" b="1" dirty="0"/>
        </a:p>
      </dgm:t>
    </dgm:pt>
    <dgm:pt modelId="{42526E89-3269-4013-9860-0EBFBACBCEA0}" type="sibTrans" cxnId="{3F4A8D41-D879-49EC-A8DD-6E95617C04C0}">
      <dgm:prSet/>
      <dgm:spPr/>
      <dgm:t>
        <a:bodyPr/>
        <a:lstStyle/>
        <a:p>
          <a:endParaRPr lang="ru-RU"/>
        </a:p>
      </dgm:t>
    </dgm:pt>
    <dgm:pt modelId="{C4D0AD3F-81A8-47C4-ABD5-7ED9B7EAF19B}" type="parTrans" cxnId="{3F4A8D41-D879-49EC-A8DD-6E95617C04C0}">
      <dgm:prSet/>
      <dgm:spPr/>
      <dgm:t>
        <a:bodyPr/>
        <a:lstStyle/>
        <a:p>
          <a:endParaRPr lang="ru-RU"/>
        </a:p>
      </dgm:t>
    </dgm:pt>
    <dgm:pt modelId="{7A461CCB-A7D6-4702-9112-ED458CDB13F0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500" b="1" smtClean="0"/>
            <a:t>         4  %</a:t>
          </a:r>
          <a:endParaRPr lang="ru-RU" sz="1500" b="1" dirty="0"/>
        </a:p>
      </dgm:t>
    </dgm:pt>
    <dgm:pt modelId="{3CE60451-37E3-433A-87BE-8452D6C96292}" type="sibTrans" cxnId="{1F0A92E9-59A6-47A4-A2D8-B61E951E4263}">
      <dgm:prSet/>
      <dgm:spPr/>
      <dgm:t>
        <a:bodyPr/>
        <a:lstStyle/>
        <a:p>
          <a:endParaRPr lang="ru-RU"/>
        </a:p>
      </dgm:t>
    </dgm:pt>
    <dgm:pt modelId="{CA8180EA-D621-437E-8441-224A1143D30F}" type="parTrans" cxnId="{1F0A92E9-59A6-47A4-A2D8-B61E951E4263}">
      <dgm:prSet/>
      <dgm:spPr/>
      <dgm:t>
        <a:bodyPr/>
        <a:lstStyle/>
        <a:p>
          <a:endParaRPr lang="ru-RU"/>
        </a:p>
      </dgm:t>
    </dgm:pt>
    <dgm:pt modelId="{2EE816CB-C0C4-4178-BFF7-FFBF065724A8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5CD3FC31-C768-459A-B66E-AC14F62F2452}" type="sibTrans" cxnId="{5435F50E-A58C-4DDB-9FF7-FB3289467884}">
      <dgm:prSet/>
      <dgm:spPr/>
      <dgm:t>
        <a:bodyPr/>
        <a:lstStyle/>
        <a:p>
          <a:endParaRPr lang="ru-RU"/>
        </a:p>
      </dgm:t>
    </dgm:pt>
    <dgm:pt modelId="{A2887BD5-DCC0-47BF-B676-1305ACBC8F04}" type="parTrans" cxnId="{5435F50E-A58C-4DDB-9FF7-FB3289467884}">
      <dgm:prSet/>
      <dgm:spPr/>
      <dgm:t>
        <a:bodyPr/>
        <a:lstStyle/>
        <a:p>
          <a:endParaRPr lang="ru-RU"/>
        </a:p>
      </dgm:t>
    </dgm:pt>
    <dgm:pt modelId="{6BF3AD6D-46CF-42D6-9A82-416CD7A7E13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Производители</a:t>
          </a:r>
          <a:endParaRPr lang="ru-RU" sz="1400" b="1" dirty="0"/>
        </a:p>
      </dgm:t>
    </dgm:pt>
    <dgm:pt modelId="{D974E8BB-80CE-4832-A873-B60D7C0EC3BB}" type="sibTrans" cxnId="{D8A9B1F9-9A66-4C53-901C-1929B2F8B0B1}">
      <dgm:prSet/>
      <dgm:spPr/>
      <dgm:t>
        <a:bodyPr/>
        <a:lstStyle/>
        <a:p>
          <a:endParaRPr lang="ru-RU"/>
        </a:p>
      </dgm:t>
    </dgm:pt>
    <dgm:pt modelId="{C60B54EA-FBC7-4131-8507-3C955F41382F}" type="parTrans" cxnId="{D8A9B1F9-9A66-4C53-901C-1929B2F8B0B1}">
      <dgm:prSet/>
      <dgm:spPr/>
      <dgm:t>
        <a:bodyPr/>
        <a:lstStyle/>
        <a:p>
          <a:endParaRPr lang="ru-RU"/>
        </a:p>
      </dgm:t>
    </dgm:pt>
    <dgm:pt modelId="{CB6D3201-01C0-42AA-A5C5-5978B33E1D00}">
      <dgm:prSet phldrT="[Текст]" custT="1"/>
      <dgm:spPr>
        <a:solidFill>
          <a:srgbClr val="3CAEB4"/>
        </a:solidFill>
      </dgm:spPr>
      <dgm:t>
        <a:bodyPr/>
        <a:lstStyle/>
        <a:p>
          <a:r>
            <a:rPr lang="ru-RU" sz="1100" b="1" dirty="0" smtClean="0"/>
            <a:t> Промо – активность,     Ценовые Акции </a:t>
          </a:r>
          <a:endParaRPr lang="ru-RU" sz="1100" b="1" dirty="0"/>
        </a:p>
      </dgm:t>
    </dgm:pt>
    <dgm:pt modelId="{74569017-A216-4ABA-9BC9-989F87CC17D3}" type="sibTrans" cxnId="{B266E16F-801E-4741-BBB3-A27F6BD938D2}">
      <dgm:prSet/>
      <dgm:spPr/>
      <dgm:t>
        <a:bodyPr/>
        <a:lstStyle/>
        <a:p>
          <a:endParaRPr lang="ru-RU"/>
        </a:p>
      </dgm:t>
    </dgm:pt>
    <dgm:pt modelId="{EBFC1AD4-FCF9-41B7-90DA-0AFB728D8382}" type="parTrans" cxnId="{B266E16F-801E-4741-BBB3-A27F6BD938D2}">
      <dgm:prSet/>
      <dgm:spPr/>
      <dgm:t>
        <a:bodyPr/>
        <a:lstStyle/>
        <a:p>
          <a:endParaRPr lang="ru-RU"/>
        </a:p>
      </dgm:t>
    </dgm:pt>
    <dgm:pt modelId="{5445CCC2-1858-4E30-9BAD-45FBF19F6C93}" type="pres">
      <dgm:prSet presAssocID="{96A61758-75F6-45D6-8E26-00D2F9A210C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C44230-AE30-4D19-9AA8-3789EB9DD040}" type="pres">
      <dgm:prSet presAssocID="{96A61758-75F6-45D6-8E26-00D2F9A210CB}" presName="children" presStyleCnt="0"/>
      <dgm:spPr/>
    </dgm:pt>
    <dgm:pt modelId="{2CAFA507-5B53-4FA4-9BF5-F653382BD1CD}" type="pres">
      <dgm:prSet presAssocID="{96A61758-75F6-45D6-8E26-00D2F9A210CB}" presName="child1group" presStyleCnt="0"/>
      <dgm:spPr/>
    </dgm:pt>
    <dgm:pt modelId="{29A1CB00-05D2-495E-AFF8-69C70CD701DE}" type="pres">
      <dgm:prSet presAssocID="{96A61758-75F6-45D6-8E26-00D2F9A210CB}" presName="child1" presStyleLbl="bgAcc1" presStyleIdx="0" presStyleCnt="4" custScaleX="143216"/>
      <dgm:spPr/>
      <dgm:t>
        <a:bodyPr/>
        <a:lstStyle/>
        <a:p>
          <a:endParaRPr lang="ru-RU"/>
        </a:p>
      </dgm:t>
    </dgm:pt>
    <dgm:pt modelId="{62DE0E3D-B5FE-4DFA-8D22-CE1E2A1A5434}" type="pres">
      <dgm:prSet presAssocID="{96A61758-75F6-45D6-8E26-00D2F9A210C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2E3AB-3E76-48C8-B5AA-F42189E8E8FF}" type="pres">
      <dgm:prSet presAssocID="{96A61758-75F6-45D6-8E26-00D2F9A210CB}" presName="child2group" presStyleCnt="0"/>
      <dgm:spPr/>
    </dgm:pt>
    <dgm:pt modelId="{4DCE4A84-111E-44F0-B96F-7B9895CE915E}" type="pres">
      <dgm:prSet presAssocID="{96A61758-75F6-45D6-8E26-00D2F9A210CB}" presName="child2" presStyleLbl="bgAcc1" presStyleIdx="1" presStyleCnt="4" custScaleX="142963"/>
      <dgm:spPr/>
      <dgm:t>
        <a:bodyPr/>
        <a:lstStyle/>
        <a:p>
          <a:endParaRPr lang="ru-RU"/>
        </a:p>
      </dgm:t>
    </dgm:pt>
    <dgm:pt modelId="{E1A37F5E-D3BA-45B7-8095-B61161BFE0A4}" type="pres">
      <dgm:prSet presAssocID="{96A61758-75F6-45D6-8E26-00D2F9A210C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6B7B8-A2FA-4BAE-AA47-8341F419A533}" type="pres">
      <dgm:prSet presAssocID="{96A61758-75F6-45D6-8E26-00D2F9A210CB}" presName="child3group" presStyleCnt="0"/>
      <dgm:spPr/>
    </dgm:pt>
    <dgm:pt modelId="{E16A5F3D-5A5C-4D08-87B6-DB745CD927AB}" type="pres">
      <dgm:prSet presAssocID="{96A61758-75F6-45D6-8E26-00D2F9A210CB}" presName="child3" presStyleLbl="bgAcc1" presStyleIdx="2" presStyleCnt="4" custScaleX="141041" custLinFactNeighborX="-1410" custLinFactNeighborY="3846"/>
      <dgm:spPr/>
      <dgm:t>
        <a:bodyPr/>
        <a:lstStyle/>
        <a:p>
          <a:endParaRPr lang="ru-RU"/>
        </a:p>
      </dgm:t>
    </dgm:pt>
    <dgm:pt modelId="{3B52D0F5-4FB4-4215-86AE-594580B4D9CF}" type="pres">
      <dgm:prSet presAssocID="{96A61758-75F6-45D6-8E26-00D2F9A210C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1C275-871B-4237-8AA8-8209B0C3A76B}" type="pres">
      <dgm:prSet presAssocID="{96A61758-75F6-45D6-8E26-00D2F9A210CB}" presName="child4group" presStyleCnt="0"/>
      <dgm:spPr/>
    </dgm:pt>
    <dgm:pt modelId="{2226899F-7531-45BC-815F-C5140411D347}" type="pres">
      <dgm:prSet presAssocID="{96A61758-75F6-45D6-8E26-00D2F9A210CB}" presName="child4" presStyleLbl="bgAcc1" presStyleIdx="3" presStyleCnt="4" custScaleX="139674"/>
      <dgm:spPr/>
      <dgm:t>
        <a:bodyPr/>
        <a:lstStyle/>
        <a:p>
          <a:endParaRPr lang="ru-RU"/>
        </a:p>
      </dgm:t>
    </dgm:pt>
    <dgm:pt modelId="{B9864106-EC4C-4BA1-8768-CCBF6BDF9CE6}" type="pres">
      <dgm:prSet presAssocID="{96A61758-75F6-45D6-8E26-00D2F9A210C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00B37-05BE-4B8D-90BE-C2AFC5DE2E36}" type="pres">
      <dgm:prSet presAssocID="{96A61758-75F6-45D6-8E26-00D2F9A210CB}" presName="childPlaceholder" presStyleCnt="0"/>
      <dgm:spPr/>
    </dgm:pt>
    <dgm:pt modelId="{8061AA23-A005-4064-98E6-7FF855367CE4}" type="pres">
      <dgm:prSet presAssocID="{96A61758-75F6-45D6-8E26-00D2F9A210CB}" presName="circle" presStyleCnt="0"/>
      <dgm:spPr/>
    </dgm:pt>
    <dgm:pt modelId="{CC9A3B51-EF3A-4C06-AE47-DD94AB8E1542}" type="pres">
      <dgm:prSet presAssocID="{96A61758-75F6-45D6-8E26-00D2F9A210C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64BA8-9B1D-46C9-AB5A-6E42C243B866}" type="pres">
      <dgm:prSet presAssocID="{96A61758-75F6-45D6-8E26-00D2F9A210C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21F1B-B093-48A6-9F16-EA16EEF0118A}" type="pres">
      <dgm:prSet presAssocID="{96A61758-75F6-45D6-8E26-00D2F9A210C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F9FDF-B639-4DA9-B9E3-57B271190794}" type="pres">
      <dgm:prSet presAssocID="{96A61758-75F6-45D6-8E26-00D2F9A210C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20D1D-E48E-40AA-85DD-629778CA0CD2}" type="pres">
      <dgm:prSet presAssocID="{96A61758-75F6-45D6-8E26-00D2F9A210CB}" presName="quadrantPlaceholder" presStyleCnt="0"/>
      <dgm:spPr/>
    </dgm:pt>
    <dgm:pt modelId="{5F4B4FDE-5673-4018-ABE1-6C02E807390C}" type="pres">
      <dgm:prSet presAssocID="{96A61758-75F6-45D6-8E26-00D2F9A210CB}" presName="center1" presStyleLbl="fgShp" presStyleIdx="0" presStyleCnt="2" custScaleY="50296"/>
      <dgm:spPr/>
    </dgm:pt>
    <dgm:pt modelId="{0DE49A36-37A6-4934-8FA6-F49AF8D50620}" type="pres">
      <dgm:prSet presAssocID="{96A61758-75F6-45D6-8E26-00D2F9A210CB}" presName="center2" presStyleLbl="fgShp" presStyleIdx="1" presStyleCnt="2" custScaleY="50296"/>
      <dgm:spPr/>
    </dgm:pt>
  </dgm:ptLst>
  <dgm:cxnLst>
    <dgm:cxn modelId="{11D4931E-E978-4D9F-A27A-D8C7DC181F9F}" srcId="{96A61758-75F6-45D6-8E26-00D2F9A210CB}" destId="{7BD4664C-12FE-45A7-9823-64D75E5FE3DC}" srcOrd="4" destOrd="0" parTransId="{880BEC3F-4922-4AC4-8B1F-FD2CF615D696}" sibTransId="{E76A554B-39A8-43AB-9B16-5FDD9D902CF2}"/>
    <dgm:cxn modelId="{5F32DF0C-8771-4BCA-AFDE-96AD1D57988D}" type="presOf" srcId="{7F24A800-BF85-4E81-AA30-7206397D33FC}" destId="{62DE0E3D-B5FE-4DFA-8D22-CE1E2A1A5434}" srcOrd="1" destOrd="1" presId="urn:microsoft.com/office/officeart/2005/8/layout/cycle4"/>
    <dgm:cxn modelId="{34CC9068-AF52-40E6-B715-A1F9829F5B48}" type="presOf" srcId="{ED5C3512-7D92-44BF-8247-A2B0DB3E8453}" destId="{62DE0E3D-B5FE-4DFA-8D22-CE1E2A1A5434}" srcOrd="1" destOrd="2" presId="urn:microsoft.com/office/officeart/2005/8/layout/cycle4"/>
    <dgm:cxn modelId="{B790B40E-E6DE-42A8-B662-D9D3E45A6E46}" srcId="{5BBACEA0-9862-4CA9-BD43-63CB6C5DCE18}" destId="{0C9786A8-625C-43B9-86F4-3E0C94E67C0B}" srcOrd="2" destOrd="0" parTransId="{1FD34008-5054-43AA-A4A0-AF2A5A5C53ED}" sibTransId="{763483CE-7E6E-4A62-831F-2D929E67C753}"/>
    <dgm:cxn modelId="{E95A38A0-BF47-4D8F-BBA8-EC6EBD8F04FF}" type="presOf" srcId="{65DB2407-91AC-4D63-A112-F74FA93622E0}" destId="{62DE0E3D-B5FE-4DFA-8D22-CE1E2A1A5434}" srcOrd="1" destOrd="0" presId="urn:microsoft.com/office/officeart/2005/8/layout/cycle4"/>
    <dgm:cxn modelId="{5CDC98AF-4EDB-4A53-B7E9-1AD38761A09B}" type="presOf" srcId="{60914A0F-7749-4B95-88E5-85DABF205DD1}" destId="{E16A5F3D-5A5C-4D08-87B6-DB745CD927AB}" srcOrd="0" destOrd="1" presId="urn:microsoft.com/office/officeart/2005/8/layout/cycle4"/>
    <dgm:cxn modelId="{20493686-B1DE-479E-90EB-94CBC7464EA0}" type="presOf" srcId="{2EE816CB-C0C4-4178-BFF7-FFBF065724A8}" destId="{2226899F-7531-45BC-815F-C5140411D347}" srcOrd="0" destOrd="1" presId="urn:microsoft.com/office/officeart/2005/8/layout/cycle4"/>
    <dgm:cxn modelId="{25961120-0F80-468C-B675-6BE181F92DCB}" type="presOf" srcId="{60914A0F-7749-4B95-88E5-85DABF205DD1}" destId="{3B52D0F5-4FB4-4215-86AE-594580B4D9CF}" srcOrd="1" destOrd="1" presId="urn:microsoft.com/office/officeart/2005/8/layout/cycle4"/>
    <dgm:cxn modelId="{1F0A92E9-59A6-47A4-A2D8-B61E951E4263}" srcId="{65F52518-B93F-4DB4-80DC-8DA491C56F5D}" destId="{7A461CCB-A7D6-4702-9112-ED458CDB13F0}" srcOrd="0" destOrd="0" parTransId="{CA8180EA-D621-437E-8441-224A1143D30F}" sibTransId="{3CE60451-37E3-433A-87BE-8452D6C96292}"/>
    <dgm:cxn modelId="{73E79BB8-6494-440F-AC31-49F360432B3C}" type="presOf" srcId="{0C9786A8-625C-43B9-86F4-3E0C94E67C0B}" destId="{3B52D0F5-4FB4-4215-86AE-594580B4D9CF}" srcOrd="1" destOrd="2" presId="urn:microsoft.com/office/officeart/2005/8/layout/cycle4"/>
    <dgm:cxn modelId="{EB373F6E-C267-4DD5-98CF-5B37DE792073}" type="presOf" srcId="{7F24A800-BF85-4E81-AA30-7206397D33FC}" destId="{29A1CB00-05D2-495E-AFF8-69C70CD701DE}" srcOrd="0" destOrd="1" presId="urn:microsoft.com/office/officeart/2005/8/layout/cycle4"/>
    <dgm:cxn modelId="{B266E16F-801E-4741-BBB3-A27F6BD938D2}" srcId="{96A61758-75F6-45D6-8E26-00D2F9A210CB}" destId="{CB6D3201-01C0-42AA-A5C5-5978B33E1D00}" srcOrd="1" destOrd="0" parTransId="{EBFC1AD4-FCF9-41B7-90DA-0AFB728D8382}" sibTransId="{74569017-A216-4ABA-9BC9-989F87CC17D3}"/>
    <dgm:cxn modelId="{343EC9BF-3C12-4E9C-93E3-6DA720BD7FB9}" type="presOf" srcId="{D9B4F94D-85FB-4C8C-AE68-8106EF779A64}" destId="{3B52D0F5-4FB4-4215-86AE-594580B4D9CF}" srcOrd="1" destOrd="0" presId="urn:microsoft.com/office/officeart/2005/8/layout/cycle4"/>
    <dgm:cxn modelId="{167E4FCF-8950-49FE-866B-8E94F99EE9B4}" srcId="{7D295CD5-CB65-4F12-A54A-5506F0E53C28}" destId="{65DB2407-91AC-4D63-A112-F74FA93622E0}" srcOrd="0" destOrd="0" parTransId="{29A7A441-0AA6-42D7-A1DD-1EA86857E4A0}" sibTransId="{E25C023E-5DDC-4888-9AE0-395627B33D66}"/>
    <dgm:cxn modelId="{878A10FE-DA80-468B-9437-3D442314BE48}" type="presOf" srcId="{F2D7A48E-E008-4F89-B7E5-4C937F8B8FF6}" destId="{4DCE4A84-111E-44F0-B96F-7B9895CE915E}" srcOrd="0" destOrd="2" presId="urn:microsoft.com/office/officeart/2005/8/layout/cycle4"/>
    <dgm:cxn modelId="{C7E7638B-27EF-4689-8B14-019D928A8F7A}" type="presOf" srcId="{D9B4F94D-85FB-4C8C-AE68-8106EF779A64}" destId="{E16A5F3D-5A5C-4D08-87B6-DB745CD927AB}" srcOrd="0" destOrd="0" presId="urn:microsoft.com/office/officeart/2005/8/layout/cycle4"/>
    <dgm:cxn modelId="{E42C9A50-183C-40B3-857C-4298DF607885}" type="presOf" srcId="{BD018BD0-A42A-4FFA-8376-CA9D93A910DE}" destId="{E1A37F5E-D3BA-45B7-8095-B61161BFE0A4}" srcOrd="1" destOrd="0" presId="urn:microsoft.com/office/officeart/2005/8/layout/cycle4"/>
    <dgm:cxn modelId="{C1EA2AC1-7848-49AE-B839-36F0579B6976}" type="presOf" srcId="{7A461CCB-A7D6-4702-9112-ED458CDB13F0}" destId="{B9864106-EC4C-4BA1-8768-CCBF6BDF9CE6}" srcOrd="1" destOrd="0" presId="urn:microsoft.com/office/officeart/2005/8/layout/cycle4"/>
    <dgm:cxn modelId="{7D77A957-99CB-4474-BF8A-EDEC7BB8F305}" srcId="{CB6D3201-01C0-42AA-A5C5-5978B33E1D00}" destId="{8F72615E-5A04-4B09-8861-6A207A9B0BC8}" srcOrd="1" destOrd="0" parTransId="{3BB7C3EE-6D0C-4995-87BF-BB329ED9192D}" sibTransId="{8D665BD9-E417-4904-B063-42DA95571136}"/>
    <dgm:cxn modelId="{40707EED-0C07-473F-A929-58EC95F36681}" type="presOf" srcId="{B9A9CEC4-0BC9-44C8-96B9-B8B4A85C381D}" destId="{29A1CB00-05D2-495E-AFF8-69C70CD701DE}" srcOrd="0" destOrd="3" presId="urn:microsoft.com/office/officeart/2005/8/layout/cycle4"/>
    <dgm:cxn modelId="{225732A5-BAAD-4DA2-9513-2FD634BF009A}" srcId="{CB6D3201-01C0-42AA-A5C5-5978B33E1D00}" destId="{BD018BD0-A42A-4FFA-8376-CA9D93A910DE}" srcOrd="0" destOrd="0" parTransId="{CF8168FB-51E9-48DC-AA8F-A8098AEE362D}" sibTransId="{43432CEF-C543-452D-8177-29737D7AFBF8}"/>
    <dgm:cxn modelId="{252DAC60-2A47-4F4A-A9D3-DDB588FFBF70}" type="presOf" srcId="{65F52518-B93F-4DB4-80DC-8DA491C56F5D}" destId="{4CCF9FDF-B639-4DA9-B9E3-57B271190794}" srcOrd="0" destOrd="0" presId="urn:microsoft.com/office/officeart/2005/8/layout/cycle4"/>
    <dgm:cxn modelId="{6EB6E48D-10DB-46D6-868D-16DF3BC69468}" type="presOf" srcId="{B9A9CEC4-0BC9-44C8-96B9-B8B4A85C381D}" destId="{62DE0E3D-B5FE-4DFA-8D22-CE1E2A1A5434}" srcOrd="1" destOrd="3" presId="urn:microsoft.com/office/officeart/2005/8/layout/cycle4"/>
    <dgm:cxn modelId="{B085A83C-313F-476D-A0BE-F655D88ECF0F}" srcId="{5BBACEA0-9862-4CA9-BD43-63CB6C5DCE18}" destId="{D9B4F94D-85FB-4C8C-AE68-8106EF779A64}" srcOrd="0" destOrd="0" parTransId="{407C9AB4-52E5-4082-8B53-CB9DA1FF9273}" sibTransId="{608A3105-32F1-4C0E-916C-848F851F64F9}"/>
    <dgm:cxn modelId="{A04C92A2-410A-4749-B683-786E95A691F6}" type="presOf" srcId="{7D295CD5-CB65-4F12-A54A-5506F0E53C28}" destId="{CC9A3B51-EF3A-4C06-AE47-DD94AB8E1542}" srcOrd="0" destOrd="0" presId="urn:microsoft.com/office/officeart/2005/8/layout/cycle4"/>
    <dgm:cxn modelId="{02A352FA-E37D-4A5B-96AC-507C81A7709C}" srcId="{96A61758-75F6-45D6-8E26-00D2F9A210CB}" destId="{5BBACEA0-9862-4CA9-BD43-63CB6C5DCE18}" srcOrd="2" destOrd="0" parTransId="{6BDD8398-162F-472B-A58A-B525FD9F6425}" sibTransId="{374BE43D-7F34-4A2E-80E1-9E3070CCBF8F}"/>
    <dgm:cxn modelId="{6955A87A-46C7-4670-B75A-41EDC80E2658}" type="presOf" srcId="{2EE816CB-C0C4-4178-BFF7-FFBF065724A8}" destId="{B9864106-EC4C-4BA1-8768-CCBF6BDF9CE6}" srcOrd="1" destOrd="1" presId="urn:microsoft.com/office/officeart/2005/8/layout/cycle4"/>
    <dgm:cxn modelId="{5435F50E-A58C-4DDB-9FF7-FB3289467884}" srcId="{65F52518-B93F-4DB4-80DC-8DA491C56F5D}" destId="{2EE816CB-C0C4-4178-BFF7-FFBF065724A8}" srcOrd="1" destOrd="0" parTransId="{A2887BD5-DCC0-47BF-B676-1305ACBC8F04}" sibTransId="{5CD3FC31-C768-459A-B66E-AC14F62F2452}"/>
    <dgm:cxn modelId="{965DE631-7CD8-460A-A96C-B4603425D252}" type="presOf" srcId="{8F72615E-5A04-4B09-8861-6A207A9B0BC8}" destId="{4DCE4A84-111E-44F0-B96F-7B9895CE915E}" srcOrd="0" destOrd="1" presId="urn:microsoft.com/office/officeart/2005/8/layout/cycle4"/>
    <dgm:cxn modelId="{C4C9F367-7A86-4FE1-A891-57B52FB13D49}" srcId="{7D295CD5-CB65-4F12-A54A-5506F0E53C28}" destId="{ED5C3512-7D92-44BF-8247-A2B0DB3E8453}" srcOrd="2" destOrd="0" parTransId="{7DBFDC20-1445-4F15-8289-D04B741633E4}" sibTransId="{B78B4FC5-2694-4AE3-BC4F-FBADB6E1AB7B}"/>
    <dgm:cxn modelId="{9646CF4D-1DE0-42AB-B9C3-9FA16021B5BD}" type="presOf" srcId="{65DB2407-91AC-4D63-A112-F74FA93622E0}" destId="{29A1CB00-05D2-495E-AFF8-69C70CD701DE}" srcOrd="0" destOrd="0" presId="urn:microsoft.com/office/officeart/2005/8/layout/cycle4"/>
    <dgm:cxn modelId="{2D7061B3-CE00-42DE-8903-4470EED5077F}" srcId="{96A61758-75F6-45D6-8E26-00D2F9A210CB}" destId="{7D295CD5-CB65-4F12-A54A-5506F0E53C28}" srcOrd="0" destOrd="0" parTransId="{8D382729-7099-4C5C-9432-3CBCE3F9803F}" sibTransId="{A0106615-0ED7-40A3-B70F-9E2995AFB21A}"/>
    <dgm:cxn modelId="{F03FA685-64DC-4095-B091-3A93965B8731}" type="presOf" srcId="{7A461CCB-A7D6-4702-9112-ED458CDB13F0}" destId="{2226899F-7531-45BC-815F-C5140411D347}" srcOrd="0" destOrd="0" presId="urn:microsoft.com/office/officeart/2005/8/layout/cycle4"/>
    <dgm:cxn modelId="{9202E055-E351-4424-9A9B-14A2B21D264A}" srcId="{96A61758-75F6-45D6-8E26-00D2F9A210CB}" destId="{65F52518-B93F-4DB4-80DC-8DA491C56F5D}" srcOrd="3" destOrd="0" parTransId="{9C7FD1A4-9031-4B41-A934-6CDA814C08D3}" sibTransId="{EF3DD133-D9E2-4534-AF5B-F20C21C9EA8D}"/>
    <dgm:cxn modelId="{D8A9B1F9-9A66-4C53-901C-1929B2F8B0B1}" srcId="{65F52518-B93F-4DB4-80DC-8DA491C56F5D}" destId="{6BF3AD6D-46CF-42D6-9A82-416CD7A7E13D}" srcOrd="2" destOrd="0" parTransId="{C60B54EA-FBC7-4131-8507-3C955F41382F}" sibTransId="{D974E8BB-80CE-4832-A873-B60D7C0EC3BB}"/>
    <dgm:cxn modelId="{96DE7374-70F9-4D91-BA42-1BCD998DB106}" type="presOf" srcId="{0C9786A8-625C-43B9-86F4-3E0C94E67C0B}" destId="{E16A5F3D-5A5C-4D08-87B6-DB745CD927AB}" srcOrd="0" destOrd="2" presId="urn:microsoft.com/office/officeart/2005/8/layout/cycle4"/>
    <dgm:cxn modelId="{A4BFD928-2B7A-4663-9FA4-CFA4FE14F15B}" type="presOf" srcId="{6BF3AD6D-46CF-42D6-9A82-416CD7A7E13D}" destId="{2226899F-7531-45BC-815F-C5140411D347}" srcOrd="0" destOrd="2" presId="urn:microsoft.com/office/officeart/2005/8/layout/cycle4"/>
    <dgm:cxn modelId="{B0FD0463-6523-44B1-924D-E0389AA16FDA}" type="presOf" srcId="{F2D7A48E-E008-4F89-B7E5-4C937F8B8FF6}" destId="{E1A37F5E-D3BA-45B7-8095-B61161BFE0A4}" srcOrd="1" destOrd="2" presId="urn:microsoft.com/office/officeart/2005/8/layout/cycle4"/>
    <dgm:cxn modelId="{3F4A8D41-D879-49EC-A8DD-6E95617C04C0}" srcId="{CB6D3201-01C0-42AA-A5C5-5978B33E1D00}" destId="{F2D7A48E-E008-4F89-B7E5-4C937F8B8FF6}" srcOrd="2" destOrd="0" parTransId="{C4D0AD3F-81A8-47C4-ABD5-7ED9B7EAF19B}" sibTransId="{42526E89-3269-4013-9860-0EBFBACBCEA0}"/>
    <dgm:cxn modelId="{E896F526-E005-4075-8CD8-FADB96D7F729}" type="presOf" srcId="{BD018BD0-A42A-4FFA-8376-CA9D93A910DE}" destId="{4DCE4A84-111E-44F0-B96F-7B9895CE915E}" srcOrd="0" destOrd="0" presId="urn:microsoft.com/office/officeart/2005/8/layout/cycle4"/>
    <dgm:cxn modelId="{AEDBDAF6-BD70-4E4B-8F6D-1890C8F63BFE}" type="presOf" srcId="{96A61758-75F6-45D6-8E26-00D2F9A210CB}" destId="{5445CCC2-1858-4E30-9BAD-45FBF19F6C93}" srcOrd="0" destOrd="0" presId="urn:microsoft.com/office/officeart/2005/8/layout/cycle4"/>
    <dgm:cxn modelId="{FCA5D59B-B4DB-40F6-95C2-9AB392359841}" type="presOf" srcId="{ED5C3512-7D92-44BF-8247-A2B0DB3E8453}" destId="{29A1CB00-05D2-495E-AFF8-69C70CD701DE}" srcOrd="0" destOrd="2" presId="urn:microsoft.com/office/officeart/2005/8/layout/cycle4"/>
    <dgm:cxn modelId="{D99F795D-080C-4351-8FAE-1EDBD103DD14}" type="presOf" srcId="{5BBACEA0-9862-4CA9-BD43-63CB6C5DCE18}" destId="{60921F1B-B093-48A6-9F16-EA16EEF0118A}" srcOrd="0" destOrd="0" presId="urn:microsoft.com/office/officeart/2005/8/layout/cycle4"/>
    <dgm:cxn modelId="{64D7DAB5-8169-4852-A26C-D5D2540CF008}" srcId="{5BBACEA0-9862-4CA9-BD43-63CB6C5DCE18}" destId="{60914A0F-7749-4B95-88E5-85DABF205DD1}" srcOrd="1" destOrd="0" parTransId="{87CD1010-55AD-47A5-996E-98203ECEA9B5}" sibTransId="{8F3B10AF-3988-4403-AD8E-90449A9B4294}"/>
    <dgm:cxn modelId="{3F097044-D811-4649-9899-BA7C0379550F}" type="presOf" srcId="{6BF3AD6D-46CF-42D6-9A82-416CD7A7E13D}" destId="{B9864106-EC4C-4BA1-8768-CCBF6BDF9CE6}" srcOrd="1" destOrd="2" presId="urn:microsoft.com/office/officeart/2005/8/layout/cycle4"/>
    <dgm:cxn modelId="{C9F423CE-688F-4AF3-974E-1FAF71BF649C}" srcId="{7D295CD5-CB65-4F12-A54A-5506F0E53C28}" destId="{B9A9CEC4-0BC9-44C8-96B9-B8B4A85C381D}" srcOrd="3" destOrd="0" parTransId="{D90345D2-2925-4ED5-8EEF-86D2AF90FD24}" sibTransId="{855D2C27-831E-4427-9F2C-AE9068BF8ADD}"/>
    <dgm:cxn modelId="{AB5D205D-D0C4-46E2-AE93-302E383D6476}" type="presOf" srcId="{CB6D3201-01C0-42AA-A5C5-5978B33E1D00}" destId="{6E564BA8-9B1D-46C9-AB5A-6E42C243B866}" srcOrd="0" destOrd="0" presId="urn:microsoft.com/office/officeart/2005/8/layout/cycle4"/>
    <dgm:cxn modelId="{5DA747B3-7F7C-43F3-802D-6869A0E163E5}" type="presOf" srcId="{8F72615E-5A04-4B09-8861-6A207A9B0BC8}" destId="{E1A37F5E-D3BA-45B7-8095-B61161BFE0A4}" srcOrd="1" destOrd="1" presId="urn:microsoft.com/office/officeart/2005/8/layout/cycle4"/>
    <dgm:cxn modelId="{A1415DB5-55A0-4B3C-96A6-076BCEECE70B}" srcId="{7D295CD5-CB65-4F12-A54A-5506F0E53C28}" destId="{7F24A800-BF85-4E81-AA30-7206397D33FC}" srcOrd="1" destOrd="0" parTransId="{0EED2CE0-F727-47CF-A1F0-B3FCD3EDF496}" sibTransId="{600EFA9C-7744-4B2E-926D-CEC36A5D2FDD}"/>
    <dgm:cxn modelId="{044829DD-E00C-446D-A1CC-55C1766BE0AD}" type="presParOf" srcId="{5445CCC2-1858-4E30-9BAD-45FBF19F6C93}" destId="{17C44230-AE30-4D19-9AA8-3789EB9DD040}" srcOrd="0" destOrd="0" presId="urn:microsoft.com/office/officeart/2005/8/layout/cycle4"/>
    <dgm:cxn modelId="{95C48557-9C8C-4BA2-A5C1-970ECB2B40D7}" type="presParOf" srcId="{17C44230-AE30-4D19-9AA8-3789EB9DD040}" destId="{2CAFA507-5B53-4FA4-9BF5-F653382BD1CD}" srcOrd="0" destOrd="0" presId="urn:microsoft.com/office/officeart/2005/8/layout/cycle4"/>
    <dgm:cxn modelId="{C5DC99B2-E3FA-4962-AEE6-2937CF260BB7}" type="presParOf" srcId="{2CAFA507-5B53-4FA4-9BF5-F653382BD1CD}" destId="{29A1CB00-05D2-495E-AFF8-69C70CD701DE}" srcOrd="0" destOrd="0" presId="urn:microsoft.com/office/officeart/2005/8/layout/cycle4"/>
    <dgm:cxn modelId="{EB1BD643-1947-4C40-8D85-7CB738C51E44}" type="presParOf" srcId="{2CAFA507-5B53-4FA4-9BF5-F653382BD1CD}" destId="{62DE0E3D-B5FE-4DFA-8D22-CE1E2A1A5434}" srcOrd="1" destOrd="0" presId="urn:microsoft.com/office/officeart/2005/8/layout/cycle4"/>
    <dgm:cxn modelId="{3BE2A03D-740E-4001-A6C9-628D2E1409BA}" type="presParOf" srcId="{17C44230-AE30-4D19-9AA8-3789EB9DD040}" destId="{36D2E3AB-3E76-48C8-B5AA-F42189E8E8FF}" srcOrd="1" destOrd="0" presId="urn:microsoft.com/office/officeart/2005/8/layout/cycle4"/>
    <dgm:cxn modelId="{43823FBB-0F05-4DA6-8CF0-F814E67E2BD6}" type="presParOf" srcId="{36D2E3AB-3E76-48C8-B5AA-F42189E8E8FF}" destId="{4DCE4A84-111E-44F0-B96F-7B9895CE915E}" srcOrd="0" destOrd="0" presId="urn:microsoft.com/office/officeart/2005/8/layout/cycle4"/>
    <dgm:cxn modelId="{CE22B22A-A0E0-4DCF-99EE-A4B1AB5EF707}" type="presParOf" srcId="{36D2E3AB-3E76-48C8-B5AA-F42189E8E8FF}" destId="{E1A37F5E-D3BA-45B7-8095-B61161BFE0A4}" srcOrd="1" destOrd="0" presId="urn:microsoft.com/office/officeart/2005/8/layout/cycle4"/>
    <dgm:cxn modelId="{EF3D09BC-84A0-428A-9195-8C4F4486CCA2}" type="presParOf" srcId="{17C44230-AE30-4D19-9AA8-3789EB9DD040}" destId="{C886B7B8-A2FA-4BAE-AA47-8341F419A533}" srcOrd="2" destOrd="0" presId="urn:microsoft.com/office/officeart/2005/8/layout/cycle4"/>
    <dgm:cxn modelId="{92AD92B1-FBFB-436D-8AB3-A9E62B270BB9}" type="presParOf" srcId="{C886B7B8-A2FA-4BAE-AA47-8341F419A533}" destId="{E16A5F3D-5A5C-4D08-87B6-DB745CD927AB}" srcOrd="0" destOrd="0" presId="urn:microsoft.com/office/officeart/2005/8/layout/cycle4"/>
    <dgm:cxn modelId="{42ECAC90-0BF9-4C03-B4BA-23CFD464F8DB}" type="presParOf" srcId="{C886B7B8-A2FA-4BAE-AA47-8341F419A533}" destId="{3B52D0F5-4FB4-4215-86AE-594580B4D9CF}" srcOrd="1" destOrd="0" presId="urn:microsoft.com/office/officeart/2005/8/layout/cycle4"/>
    <dgm:cxn modelId="{47CE9743-11A0-465E-B322-9E7BD913E8EE}" type="presParOf" srcId="{17C44230-AE30-4D19-9AA8-3789EB9DD040}" destId="{20B1C275-871B-4237-8AA8-8209B0C3A76B}" srcOrd="3" destOrd="0" presId="urn:microsoft.com/office/officeart/2005/8/layout/cycle4"/>
    <dgm:cxn modelId="{976CC9D2-EF27-49AA-85DA-94B7F604E93E}" type="presParOf" srcId="{20B1C275-871B-4237-8AA8-8209B0C3A76B}" destId="{2226899F-7531-45BC-815F-C5140411D347}" srcOrd="0" destOrd="0" presId="urn:microsoft.com/office/officeart/2005/8/layout/cycle4"/>
    <dgm:cxn modelId="{B22BBA90-AE54-4DBE-BE5F-F572B1BA55B1}" type="presParOf" srcId="{20B1C275-871B-4237-8AA8-8209B0C3A76B}" destId="{B9864106-EC4C-4BA1-8768-CCBF6BDF9CE6}" srcOrd="1" destOrd="0" presId="urn:microsoft.com/office/officeart/2005/8/layout/cycle4"/>
    <dgm:cxn modelId="{8D89A841-C431-48E6-B0FF-D61AC873EE9C}" type="presParOf" srcId="{17C44230-AE30-4D19-9AA8-3789EB9DD040}" destId="{8B600B37-05BE-4B8D-90BE-C2AFC5DE2E36}" srcOrd="4" destOrd="0" presId="urn:microsoft.com/office/officeart/2005/8/layout/cycle4"/>
    <dgm:cxn modelId="{646711FE-2401-44E0-BB77-5C776D9EFC0B}" type="presParOf" srcId="{5445CCC2-1858-4E30-9BAD-45FBF19F6C93}" destId="{8061AA23-A005-4064-98E6-7FF855367CE4}" srcOrd="1" destOrd="0" presId="urn:microsoft.com/office/officeart/2005/8/layout/cycle4"/>
    <dgm:cxn modelId="{B93F4ABF-27D6-4B13-98A7-9B059DA7C46C}" type="presParOf" srcId="{8061AA23-A005-4064-98E6-7FF855367CE4}" destId="{CC9A3B51-EF3A-4C06-AE47-DD94AB8E1542}" srcOrd="0" destOrd="0" presId="urn:microsoft.com/office/officeart/2005/8/layout/cycle4"/>
    <dgm:cxn modelId="{93C5092F-0278-4E27-B575-059A0AB0632D}" type="presParOf" srcId="{8061AA23-A005-4064-98E6-7FF855367CE4}" destId="{6E564BA8-9B1D-46C9-AB5A-6E42C243B866}" srcOrd="1" destOrd="0" presId="urn:microsoft.com/office/officeart/2005/8/layout/cycle4"/>
    <dgm:cxn modelId="{0F01F78D-462C-416B-8A93-CE00D8D4A87E}" type="presParOf" srcId="{8061AA23-A005-4064-98E6-7FF855367CE4}" destId="{60921F1B-B093-48A6-9F16-EA16EEF0118A}" srcOrd="2" destOrd="0" presId="urn:microsoft.com/office/officeart/2005/8/layout/cycle4"/>
    <dgm:cxn modelId="{885F2E0D-1E11-4EB5-B6D9-CBB8584B1C97}" type="presParOf" srcId="{8061AA23-A005-4064-98E6-7FF855367CE4}" destId="{4CCF9FDF-B639-4DA9-B9E3-57B271190794}" srcOrd="3" destOrd="0" presId="urn:microsoft.com/office/officeart/2005/8/layout/cycle4"/>
    <dgm:cxn modelId="{AD948129-B2A1-48A6-B2C1-A9FC527CD303}" type="presParOf" srcId="{8061AA23-A005-4064-98E6-7FF855367CE4}" destId="{8D020D1D-E48E-40AA-85DD-629778CA0CD2}" srcOrd="4" destOrd="0" presId="urn:microsoft.com/office/officeart/2005/8/layout/cycle4"/>
    <dgm:cxn modelId="{0A1C87F2-C7CB-4018-8C32-24D2B487C59B}" type="presParOf" srcId="{5445CCC2-1858-4E30-9BAD-45FBF19F6C93}" destId="{5F4B4FDE-5673-4018-ABE1-6C02E807390C}" srcOrd="2" destOrd="0" presId="urn:microsoft.com/office/officeart/2005/8/layout/cycle4"/>
    <dgm:cxn modelId="{4F5A98F7-423B-4DA7-99D8-6A15136379D7}" type="presParOf" srcId="{5445CCC2-1858-4E30-9BAD-45FBF19F6C93}" destId="{0DE49A36-37A6-4934-8FA6-F49AF8D506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3DE7CD-3F28-46B6-A016-E44F8A4B6CD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6A42A2-79B6-49E4-8627-D772EDE9873B}">
      <dgm:prSet phldrT="[Текст]" custT="1"/>
      <dgm:spPr>
        <a:solidFill>
          <a:srgbClr val="3CAEB4"/>
        </a:solidFill>
      </dgm:spPr>
      <dgm:t>
        <a:bodyPr/>
        <a:lstStyle/>
        <a:p>
          <a:r>
            <a:rPr lang="ru-RU" sz="2500" b="1" dirty="0" smtClean="0"/>
            <a:t>РЫНОК</a:t>
          </a:r>
          <a:endParaRPr lang="ru-RU" sz="2500" b="1" dirty="0"/>
        </a:p>
      </dgm:t>
    </dgm:pt>
    <dgm:pt modelId="{7CFD187E-68EC-4DB9-B902-265F41AA7C83}" type="parTrans" cxnId="{5A52150B-1185-4B67-A846-1DEFFB9D771B}">
      <dgm:prSet/>
      <dgm:spPr/>
      <dgm:t>
        <a:bodyPr/>
        <a:lstStyle/>
        <a:p>
          <a:endParaRPr lang="ru-RU"/>
        </a:p>
      </dgm:t>
    </dgm:pt>
    <dgm:pt modelId="{2C951AFB-8F82-4AFF-B828-8BAD44C6E6DC}" type="sibTrans" cxnId="{5A52150B-1185-4B67-A846-1DEFFB9D771B}">
      <dgm:prSet/>
      <dgm:spPr/>
      <dgm:t>
        <a:bodyPr/>
        <a:lstStyle/>
        <a:p>
          <a:endParaRPr lang="ru-RU"/>
        </a:p>
      </dgm:t>
    </dgm:pt>
    <dgm:pt modelId="{99D3C700-584B-47BA-ADBE-400C4F6B528B}">
      <dgm:prSet phldrT="[Текст]" custT="1"/>
      <dgm:spPr>
        <a:solidFill>
          <a:srgbClr val="3CAEB4"/>
        </a:solidFill>
      </dgm:spPr>
      <dgm:t>
        <a:bodyPr/>
        <a:lstStyle/>
        <a:p>
          <a:r>
            <a:rPr lang="ru-RU" sz="2700" dirty="0" smtClean="0"/>
            <a:t> </a:t>
          </a:r>
          <a:r>
            <a:rPr lang="en-US" sz="2500" b="1" dirty="0" smtClean="0"/>
            <a:t>SKU (</a:t>
          </a:r>
          <a:r>
            <a:rPr lang="ru-RU" sz="2500" b="1" dirty="0" smtClean="0"/>
            <a:t>Бренды\ ТМ)</a:t>
          </a:r>
          <a:endParaRPr lang="ru-RU" sz="2500" b="1" dirty="0"/>
        </a:p>
      </dgm:t>
    </dgm:pt>
    <dgm:pt modelId="{A4CFEED4-56FE-4FBA-A252-D7D7198BB772}" type="parTrans" cxnId="{88B67C39-AE55-425D-AC97-A4135F3C2F88}">
      <dgm:prSet/>
      <dgm:spPr/>
      <dgm:t>
        <a:bodyPr/>
        <a:lstStyle/>
        <a:p>
          <a:endParaRPr lang="ru-RU"/>
        </a:p>
      </dgm:t>
    </dgm:pt>
    <dgm:pt modelId="{0A5F8929-3E14-407B-9080-4C2850BC0593}" type="sibTrans" cxnId="{88B67C39-AE55-425D-AC97-A4135F3C2F88}">
      <dgm:prSet/>
      <dgm:spPr/>
      <dgm:t>
        <a:bodyPr/>
        <a:lstStyle/>
        <a:p>
          <a:endParaRPr lang="ru-RU"/>
        </a:p>
      </dgm:t>
    </dgm:pt>
    <dgm:pt modelId="{B3A5B430-F2CB-4E26-ACD7-CAC3872C2CFB}">
      <dgm:prSet phldrT="[Текст]" custT="1"/>
      <dgm:spPr>
        <a:solidFill>
          <a:srgbClr val="3CAEB4"/>
        </a:solidFill>
      </dgm:spPr>
      <dgm:t>
        <a:bodyPr/>
        <a:lstStyle/>
        <a:p>
          <a:r>
            <a:rPr lang="ru-RU" sz="2500" b="1" dirty="0" smtClean="0"/>
            <a:t>Товарные категории</a:t>
          </a:r>
          <a:endParaRPr lang="ru-RU" sz="2500" b="1" dirty="0"/>
        </a:p>
      </dgm:t>
    </dgm:pt>
    <dgm:pt modelId="{46D8FC28-A301-4104-AD83-AC437FA4396E}" type="sibTrans" cxnId="{4C3C0323-3573-4094-B419-88EB190EE2B5}">
      <dgm:prSet/>
      <dgm:spPr/>
      <dgm:t>
        <a:bodyPr/>
        <a:lstStyle/>
        <a:p>
          <a:endParaRPr lang="ru-RU"/>
        </a:p>
      </dgm:t>
    </dgm:pt>
    <dgm:pt modelId="{3FFA2CE8-D81D-451F-BBE8-17F7819E1ED6}" type="parTrans" cxnId="{4C3C0323-3573-4094-B419-88EB190EE2B5}">
      <dgm:prSet/>
      <dgm:spPr/>
      <dgm:t>
        <a:bodyPr/>
        <a:lstStyle/>
        <a:p>
          <a:endParaRPr lang="ru-RU"/>
        </a:p>
      </dgm:t>
    </dgm:pt>
    <dgm:pt modelId="{FBB26EAA-5280-4700-9138-DF31291DDB56}" type="pres">
      <dgm:prSet presAssocID="{1D3DE7CD-3F28-46B6-A016-E44F8A4B6CD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351A0E-DAE2-46D6-9C12-34B779F20FE1}" type="pres">
      <dgm:prSet presAssocID="{E46A42A2-79B6-49E4-8627-D772EDE9873B}" presName="horFlow" presStyleCnt="0"/>
      <dgm:spPr/>
    </dgm:pt>
    <dgm:pt modelId="{911B9104-7B71-4D2A-9D4A-C395B10749CD}" type="pres">
      <dgm:prSet presAssocID="{E46A42A2-79B6-49E4-8627-D772EDE9873B}" presName="bigChev" presStyleLbl="node1" presStyleIdx="0" presStyleCnt="3" custScaleX="87619" custScaleY="77267" custLinFactNeighborX="-46426" custLinFactNeighborY="-7973"/>
      <dgm:spPr/>
      <dgm:t>
        <a:bodyPr/>
        <a:lstStyle/>
        <a:p>
          <a:endParaRPr lang="ru-RU"/>
        </a:p>
      </dgm:t>
    </dgm:pt>
    <dgm:pt modelId="{69BBB56D-3D8B-47B6-AE29-AB353BD7CD4E}" type="pres">
      <dgm:prSet presAssocID="{E46A42A2-79B6-49E4-8627-D772EDE9873B}" presName="vSp" presStyleCnt="0"/>
      <dgm:spPr/>
    </dgm:pt>
    <dgm:pt modelId="{2D368764-8D90-44DF-9F2C-434A766BA30E}" type="pres">
      <dgm:prSet presAssocID="{B3A5B430-F2CB-4E26-ACD7-CAC3872C2CFB}" presName="horFlow" presStyleCnt="0"/>
      <dgm:spPr/>
    </dgm:pt>
    <dgm:pt modelId="{2AFEEADD-5598-487C-A7DB-6401E1FE14AB}" type="pres">
      <dgm:prSet presAssocID="{B3A5B430-F2CB-4E26-ACD7-CAC3872C2CFB}" presName="bigChev" presStyleLbl="node1" presStyleIdx="1" presStyleCnt="3" custScaleX="88024" custScaleY="80399" custLinFactNeighborX="-48373" custLinFactNeighborY="-2865"/>
      <dgm:spPr/>
      <dgm:t>
        <a:bodyPr/>
        <a:lstStyle/>
        <a:p>
          <a:endParaRPr lang="ru-RU"/>
        </a:p>
      </dgm:t>
    </dgm:pt>
    <dgm:pt modelId="{2DB360F2-6AE0-457E-AEBA-ED06D632A3FE}" type="pres">
      <dgm:prSet presAssocID="{B3A5B430-F2CB-4E26-ACD7-CAC3872C2CFB}" presName="vSp" presStyleCnt="0"/>
      <dgm:spPr/>
    </dgm:pt>
    <dgm:pt modelId="{FCF8E6D3-9290-4F55-A340-CBA3E7D2CF99}" type="pres">
      <dgm:prSet presAssocID="{99D3C700-584B-47BA-ADBE-400C4F6B528B}" presName="horFlow" presStyleCnt="0"/>
      <dgm:spPr/>
    </dgm:pt>
    <dgm:pt modelId="{EACF7950-6760-41C6-B7E7-31994EE95891}" type="pres">
      <dgm:prSet presAssocID="{99D3C700-584B-47BA-ADBE-400C4F6B528B}" presName="bigChev" presStyleLbl="node1" presStyleIdx="2" presStyleCnt="3" custScaleX="88762" custScaleY="75714" custLinFactX="-7625" custLinFactNeighborX="-100000" custLinFactNeighborY="-250"/>
      <dgm:spPr/>
      <dgm:t>
        <a:bodyPr/>
        <a:lstStyle/>
        <a:p>
          <a:endParaRPr lang="ru-RU"/>
        </a:p>
      </dgm:t>
    </dgm:pt>
  </dgm:ptLst>
  <dgm:cxnLst>
    <dgm:cxn modelId="{D158333B-427F-4964-A272-832E8868B1FE}" type="presOf" srcId="{1D3DE7CD-3F28-46B6-A016-E44F8A4B6CDA}" destId="{FBB26EAA-5280-4700-9138-DF31291DDB56}" srcOrd="0" destOrd="0" presId="urn:microsoft.com/office/officeart/2005/8/layout/lProcess3"/>
    <dgm:cxn modelId="{88B67C39-AE55-425D-AC97-A4135F3C2F88}" srcId="{1D3DE7CD-3F28-46B6-A016-E44F8A4B6CDA}" destId="{99D3C700-584B-47BA-ADBE-400C4F6B528B}" srcOrd="2" destOrd="0" parTransId="{A4CFEED4-56FE-4FBA-A252-D7D7198BB772}" sibTransId="{0A5F8929-3E14-407B-9080-4C2850BC0593}"/>
    <dgm:cxn modelId="{FF5764FC-0CC4-46D9-AC44-3C598E28616D}" type="presOf" srcId="{E46A42A2-79B6-49E4-8627-D772EDE9873B}" destId="{911B9104-7B71-4D2A-9D4A-C395B10749CD}" srcOrd="0" destOrd="0" presId="urn:microsoft.com/office/officeart/2005/8/layout/lProcess3"/>
    <dgm:cxn modelId="{CE3D7798-35EE-4C76-B5F4-0A96BB4AA852}" type="presOf" srcId="{99D3C700-584B-47BA-ADBE-400C4F6B528B}" destId="{EACF7950-6760-41C6-B7E7-31994EE95891}" srcOrd="0" destOrd="0" presId="urn:microsoft.com/office/officeart/2005/8/layout/lProcess3"/>
    <dgm:cxn modelId="{5A52150B-1185-4B67-A846-1DEFFB9D771B}" srcId="{1D3DE7CD-3F28-46B6-A016-E44F8A4B6CDA}" destId="{E46A42A2-79B6-49E4-8627-D772EDE9873B}" srcOrd="0" destOrd="0" parTransId="{7CFD187E-68EC-4DB9-B902-265F41AA7C83}" sibTransId="{2C951AFB-8F82-4AFF-B828-8BAD44C6E6DC}"/>
    <dgm:cxn modelId="{98B5FBEE-D7D0-47CE-BAE5-519E8A2C6DE6}" type="presOf" srcId="{B3A5B430-F2CB-4E26-ACD7-CAC3872C2CFB}" destId="{2AFEEADD-5598-487C-A7DB-6401E1FE14AB}" srcOrd="0" destOrd="0" presId="urn:microsoft.com/office/officeart/2005/8/layout/lProcess3"/>
    <dgm:cxn modelId="{4C3C0323-3573-4094-B419-88EB190EE2B5}" srcId="{1D3DE7CD-3F28-46B6-A016-E44F8A4B6CDA}" destId="{B3A5B430-F2CB-4E26-ACD7-CAC3872C2CFB}" srcOrd="1" destOrd="0" parTransId="{3FFA2CE8-D81D-451F-BBE8-17F7819E1ED6}" sibTransId="{46D8FC28-A301-4104-AD83-AC437FA4396E}"/>
    <dgm:cxn modelId="{AD7436D0-9DD7-44B1-9E42-62649824328F}" type="presParOf" srcId="{FBB26EAA-5280-4700-9138-DF31291DDB56}" destId="{A3351A0E-DAE2-46D6-9C12-34B779F20FE1}" srcOrd="0" destOrd="0" presId="urn:microsoft.com/office/officeart/2005/8/layout/lProcess3"/>
    <dgm:cxn modelId="{55DA7081-C31E-4FA1-BC20-C8951A24DECC}" type="presParOf" srcId="{A3351A0E-DAE2-46D6-9C12-34B779F20FE1}" destId="{911B9104-7B71-4D2A-9D4A-C395B10749CD}" srcOrd="0" destOrd="0" presId="urn:microsoft.com/office/officeart/2005/8/layout/lProcess3"/>
    <dgm:cxn modelId="{4F44DED1-8196-4377-9EF5-F4AE400B2888}" type="presParOf" srcId="{FBB26EAA-5280-4700-9138-DF31291DDB56}" destId="{69BBB56D-3D8B-47B6-AE29-AB353BD7CD4E}" srcOrd="1" destOrd="0" presId="urn:microsoft.com/office/officeart/2005/8/layout/lProcess3"/>
    <dgm:cxn modelId="{A91AE516-5FFC-4F46-AB09-0A2D9B50BBC5}" type="presParOf" srcId="{FBB26EAA-5280-4700-9138-DF31291DDB56}" destId="{2D368764-8D90-44DF-9F2C-434A766BA30E}" srcOrd="2" destOrd="0" presId="urn:microsoft.com/office/officeart/2005/8/layout/lProcess3"/>
    <dgm:cxn modelId="{BE423C49-CE77-4B92-8201-B12A1A834D36}" type="presParOf" srcId="{2D368764-8D90-44DF-9F2C-434A766BA30E}" destId="{2AFEEADD-5598-487C-A7DB-6401E1FE14AB}" srcOrd="0" destOrd="0" presId="urn:microsoft.com/office/officeart/2005/8/layout/lProcess3"/>
    <dgm:cxn modelId="{FC1326E3-2614-4D5C-B61B-16434AEABC58}" type="presParOf" srcId="{FBB26EAA-5280-4700-9138-DF31291DDB56}" destId="{2DB360F2-6AE0-457E-AEBA-ED06D632A3FE}" srcOrd="3" destOrd="0" presId="urn:microsoft.com/office/officeart/2005/8/layout/lProcess3"/>
    <dgm:cxn modelId="{46C0EA7A-4A95-4F9A-A24E-07AD1F6A7D71}" type="presParOf" srcId="{FBB26EAA-5280-4700-9138-DF31291DDB56}" destId="{FCF8E6D3-9290-4F55-A340-CBA3E7D2CF99}" srcOrd="4" destOrd="0" presId="urn:microsoft.com/office/officeart/2005/8/layout/lProcess3"/>
    <dgm:cxn modelId="{D4984C6F-A591-4710-82F8-6E86A35716C2}" type="presParOf" srcId="{FCF8E6D3-9290-4F55-A340-CBA3E7D2CF99}" destId="{EACF7950-6760-41C6-B7E7-31994EE9589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A5F3D-5A5C-4D08-87B6-DB745CD927AB}">
      <dsp:nvSpPr>
        <dsp:cNvPr id="0" name=""/>
        <dsp:cNvSpPr/>
      </dsp:nvSpPr>
      <dsp:spPr>
        <a:xfrm>
          <a:off x="3059961" y="2546202"/>
          <a:ext cx="2608893" cy="119821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              1  %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Дистрибьюторы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868950" y="2872077"/>
        <a:ext cx="1773583" cy="846017"/>
      </dsp:txXfrm>
    </dsp:sp>
    <dsp:sp modelId="{2226899F-7531-45BC-815F-C5140411D347}">
      <dsp:nvSpPr>
        <dsp:cNvPr id="0" name=""/>
        <dsp:cNvSpPr/>
      </dsp:nvSpPr>
      <dsp:spPr>
        <a:xfrm>
          <a:off x="80686" y="2546202"/>
          <a:ext cx="2583607" cy="119821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smtClean="0"/>
            <a:t>         4  %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Производители</a:t>
          </a:r>
          <a:endParaRPr lang="ru-RU" sz="1400" b="1" kern="1200" dirty="0"/>
        </a:p>
      </dsp:txBody>
      <dsp:txXfrm>
        <a:off x="107007" y="2872077"/>
        <a:ext cx="1755883" cy="846017"/>
      </dsp:txXfrm>
    </dsp:sp>
    <dsp:sp modelId="{4DCE4A84-111E-44F0-B96F-7B9895CE915E}">
      <dsp:nvSpPr>
        <dsp:cNvPr id="0" name=""/>
        <dsp:cNvSpPr/>
      </dsp:nvSpPr>
      <dsp:spPr>
        <a:xfrm>
          <a:off x="3068266" y="0"/>
          <a:ext cx="2644445" cy="119821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Полевые                                 сотрудники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               5  %</a:t>
          </a:r>
          <a:endParaRPr lang="ru-RU" sz="1400" b="1" kern="1200" dirty="0"/>
        </a:p>
      </dsp:txBody>
      <dsp:txXfrm>
        <a:off x="3887921" y="26321"/>
        <a:ext cx="1798470" cy="846017"/>
      </dsp:txXfrm>
    </dsp:sp>
    <dsp:sp modelId="{29A1CB00-05D2-495E-AFF8-69C70CD701DE}">
      <dsp:nvSpPr>
        <dsp:cNvPr id="0" name=""/>
        <dsp:cNvSpPr/>
      </dsp:nvSpPr>
      <dsp:spPr>
        <a:xfrm>
          <a:off x="47927" y="0"/>
          <a:ext cx="2649125" cy="119821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Рознично – торговые сети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         90  %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 smtClean="0"/>
        </a:p>
      </dsp:txBody>
      <dsp:txXfrm>
        <a:off x="74248" y="26321"/>
        <a:ext cx="1801746" cy="846017"/>
      </dsp:txXfrm>
    </dsp:sp>
    <dsp:sp modelId="{CC9A3B51-EF3A-4C06-AE47-DD94AB8E1542}">
      <dsp:nvSpPr>
        <dsp:cNvPr id="0" name=""/>
        <dsp:cNvSpPr/>
      </dsp:nvSpPr>
      <dsp:spPr>
        <a:xfrm>
          <a:off x="1221543" y="213431"/>
          <a:ext cx="1621332" cy="1621332"/>
        </a:xfrm>
        <a:prstGeom prst="pieWedge">
          <a:avLst/>
        </a:prstGeom>
        <a:solidFill>
          <a:srgbClr val="3CAE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Первичная информация о продажах</a:t>
          </a:r>
          <a:endParaRPr lang="ru-RU" sz="1100" b="1" kern="1200" dirty="0"/>
        </a:p>
      </dsp:txBody>
      <dsp:txXfrm>
        <a:off x="1696420" y="688308"/>
        <a:ext cx="1146455" cy="1146455"/>
      </dsp:txXfrm>
    </dsp:sp>
    <dsp:sp modelId="{6E564BA8-9B1D-46C9-AB5A-6E42C243B866}">
      <dsp:nvSpPr>
        <dsp:cNvPr id="0" name=""/>
        <dsp:cNvSpPr/>
      </dsp:nvSpPr>
      <dsp:spPr>
        <a:xfrm rot="5400000">
          <a:off x="2917764" y="213431"/>
          <a:ext cx="1621332" cy="1621332"/>
        </a:xfrm>
        <a:prstGeom prst="pieWedge">
          <a:avLst/>
        </a:prstGeom>
        <a:solidFill>
          <a:srgbClr val="3CAE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Промо – активность,     Ценовые Акции </a:t>
          </a:r>
          <a:endParaRPr lang="ru-RU" sz="1100" b="1" kern="1200" dirty="0"/>
        </a:p>
      </dsp:txBody>
      <dsp:txXfrm rot="-5400000">
        <a:off x="2917764" y="688308"/>
        <a:ext cx="1146455" cy="1146455"/>
      </dsp:txXfrm>
    </dsp:sp>
    <dsp:sp modelId="{60921F1B-B093-48A6-9F16-EA16EEF0118A}">
      <dsp:nvSpPr>
        <dsp:cNvPr id="0" name=""/>
        <dsp:cNvSpPr/>
      </dsp:nvSpPr>
      <dsp:spPr>
        <a:xfrm rot="10800000">
          <a:off x="2917764" y="1909652"/>
          <a:ext cx="1621332" cy="1621332"/>
        </a:xfrm>
        <a:prstGeom prst="pieWedge">
          <a:avLst/>
        </a:prstGeom>
        <a:solidFill>
          <a:srgbClr val="3CAE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  Новые  SKU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артикула/ штрих коды</a:t>
          </a:r>
          <a:r>
            <a:rPr lang="ru-RU" sz="1000" b="1" kern="1200" dirty="0" smtClean="0"/>
            <a:t>,  </a:t>
          </a:r>
          <a:endParaRPr lang="ru-RU" sz="1000" b="1" kern="1200" dirty="0"/>
        </a:p>
      </dsp:txBody>
      <dsp:txXfrm rot="10800000">
        <a:off x="2917764" y="1909652"/>
        <a:ext cx="1146455" cy="1146455"/>
      </dsp:txXfrm>
    </dsp:sp>
    <dsp:sp modelId="{4CCF9FDF-B639-4DA9-B9E3-57B271190794}">
      <dsp:nvSpPr>
        <dsp:cNvPr id="0" name=""/>
        <dsp:cNvSpPr/>
      </dsp:nvSpPr>
      <dsp:spPr>
        <a:xfrm rot="16200000">
          <a:off x="1221543" y="1909652"/>
          <a:ext cx="1621332" cy="1621332"/>
        </a:xfrm>
        <a:prstGeom prst="pieWedge">
          <a:avLst/>
        </a:prstGeom>
        <a:solidFill>
          <a:srgbClr val="3CAE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Новые  </a:t>
          </a:r>
          <a:r>
            <a:rPr lang="en-US" sz="1100" b="1" kern="1200" dirty="0" smtClean="0"/>
            <a:t>SKU</a:t>
          </a:r>
          <a:endParaRPr lang="ru-R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артикула/ штрих коды</a:t>
          </a:r>
          <a:r>
            <a:rPr lang="ru-RU" sz="1100" kern="1200" dirty="0" smtClean="0"/>
            <a:t>,  </a:t>
          </a:r>
          <a:endParaRPr lang="ru-RU" sz="1100" kern="1200" dirty="0"/>
        </a:p>
      </dsp:txBody>
      <dsp:txXfrm rot="5400000">
        <a:off x="1696420" y="1909652"/>
        <a:ext cx="1146455" cy="1146455"/>
      </dsp:txXfrm>
    </dsp:sp>
    <dsp:sp modelId="{5F4B4FDE-5673-4018-ABE1-6C02E807390C}">
      <dsp:nvSpPr>
        <dsp:cNvPr id="0" name=""/>
        <dsp:cNvSpPr/>
      </dsp:nvSpPr>
      <dsp:spPr>
        <a:xfrm>
          <a:off x="2600424" y="1656183"/>
          <a:ext cx="559790" cy="24482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49A36-37A6-4934-8FA6-F49AF8D50620}">
      <dsp:nvSpPr>
        <dsp:cNvPr id="0" name=""/>
        <dsp:cNvSpPr/>
      </dsp:nvSpPr>
      <dsp:spPr>
        <a:xfrm rot="10800000">
          <a:off x="2600424" y="1843404"/>
          <a:ext cx="559790" cy="24482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B9104-7B71-4D2A-9D4A-C395B10749CD}">
      <dsp:nvSpPr>
        <dsp:cNvPr id="0" name=""/>
        <dsp:cNvSpPr/>
      </dsp:nvSpPr>
      <dsp:spPr>
        <a:xfrm>
          <a:off x="0" y="0"/>
          <a:ext cx="4221788" cy="1489197"/>
        </a:xfrm>
        <a:prstGeom prst="chevron">
          <a:avLst/>
        </a:prstGeom>
        <a:solidFill>
          <a:srgbClr val="3CAE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РЫНОК</a:t>
          </a:r>
          <a:endParaRPr lang="ru-RU" sz="2500" b="1" kern="1200" dirty="0"/>
        </a:p>
      </dsp:txBody>
      <dsp:txXfrm>
        <a:off x="744599" y="0"/>
        <a:ext cx="2732591" cy="1489197"/>
      </dsp:txXfrm>
    </dsp:sp>
    <dsp:sp modelId="{2AFEEADD-5598-487C-A7DB-6401E1FE14AB}">
      <dsp:nvSpPr>
        <dsp:cNvPr id="0" name=""/>
        <dsp:cNvSpPr/>
      </dsp:nvSpPr>
      <dsp:spPr>
        <a:xfrm>
          <a:off x="0" y="1705246"/>
          <a:ext cx="4241302" cy="1549561"/>
        </a:xfrm>
        <a:prstGeom prst="chevron">
          <a:avLst/>
        </a:prstGeom>
        <a:solidFill>
          <a:srgbClr val="3CAE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Товарные категории</a:t>
          </a:r>
          <a:endParaRPr lang="ru-RU" sz="2500" b="1" kern="1200" dirty="0"/>
        </a:p>
      </dsp:txBody>
      <dsp:txXfrm>
        <a:off x="774781" y="1705246"/>
        <a:ext cx="2691741" cy="1549561"/>
      </dsp:txXfrm>
    </dsp:sp>
    <dsp:sp modelId="{EACF7950-6760-41C6-B7E7-31994EE95891}">
      <dsp:nvSpPr>
        <dsp:cNvPr id="0" name=""/>
        <dsp:cNvSpPr/>
      </dsp:nvSpPr>
      <dsp:spPr>
        <a:xfrm>
          <a:off x="0" y="3575035"/>
          <a:ext cx="4276861" cy="1459265"/>
        </a:xfrm>
        <a:prstGeom prst="chevron">
          <a:avLst/>
        </a:prstGeom>
        <a:solidFill>
          <a:srgbClr val="3CAE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</a:t>
          </a:r>
          <a:r>
            <a:rPr lang="en-US" sz="2500" b="1" kern="1200" dirty="0" smtClean="0"/>
            <a:t>SKU (</a:t>
          </a:r>
          <a:r>
            <a:rPr lang="ru-RU" sz="2500" b="1" kern="1200" dirty="0" smtClean="0"/>
            <a:t>Бренды\ ТМ)</a:t>
          </a:r>
          <a:endParaRPr lang="ru-RU" sz="2500" b="1" kern="1200" dirty="0"/>
        </a:p>
      </dsp:txBody>
      <dsp:txXfrm>
        <a:off x="729633" y="3575035"/>
        <a:ext cx="2817596" cy="1459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wmf"/><Relationship Id="rId1" Type="http://schemas.openxmlformats.org/officeDocument/2006/relationships/theme" Target="../theme/theme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CA53-792A-44DD-8586-5F5623AF523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3BBFE-D64E-4A39-B77E-8A9A3E4450F1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53705670"/>
              </p:ext>
            </p:extLst>
          </p:nvPr>
        </p:nvGraphicFramePr>
        <p:xfrm>
          <a:off x="2987824" y="2852936"/>
          <a:ext cx="4632176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899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00C76-32C4-43E7-85D3-3459798534A5}" type="datetimeFigureOut">
              <a:rPr lang="ru-RU" smtClean="0"/>
              <a:t>26.08.2015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6AD6B-93D0-41DB-9A8F-C9B8A40436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9" name="Заметки 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4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595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>
                <a:solidFill>
                  <a:srgbClr val="564B3C"/>
                </a:solidFill>
              </a:rPr>
              <a:pPr/>
              <a:t>26.08.2015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54E6BF-7D18-43F6-82F4-F19B240E53C1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>
                <a:solidFill>
                  <a:srgbClr val="564B3C"/>
                </a:solidFill>
              </a:rPr>
              <a:pPr/>
              <a:t>26.08.2015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>
                <a:solidFill>
                  <a:srgbClr val="564B3C"/>
                </a:solidFill>
              </a:rPr>
              <a:pPr/>
              <a:t>26.08.2015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>
                <a:solidFill>
                  <a:srgbClr val="564B3C"/>
                </a:solidFill>
              </a:rPr>
              <a:pPr/>
              <a:t>26.08.2015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>
                <a:solidFill>
                  <a:srgbClr val="564B3C"/>
                </a:solidFill>
              </a:rPr>
              <a:pPr/>
              <a:t>26.08.2015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7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>
                <a:solidFill>
                  <a:srgbClr val="564B3C"/>
                </a:solidFill>
              </a:rPr>
              <a:pPr/>
              <a:t>26.08.2015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>
                <a:solidFill>
                  <a:srgbClr val="564B3C"/>
                </a:solidFill>
              </a:rPr>
              <a:pPr/>
              <a:t>26.08.2015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>
                <a:solidFill>
                  <a:srgbClr val="564B3C"/>
                </a:solidFill>
              </a:rPr>
              <a:pPr/>
              <a:t>26.08.2015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>
                <a:solidFill>
                  <a:srgbClr val="564B3C"/>
                </a:solidFill>
              </a:rPr>
              <a:pPr/>
              <a:t>26.08.2015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>
                <a:solidFill>
                  <a:srgbClr val="564B3C"/>
                </a:solidFill>
              </a:rPr>
              <a:pPr/>
              <a:t>26.08.2015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>
                <a:solidFill>
                  <a:srgbClr val="564B3C"/>
                </a:solidFill>
              </a:rPr>
              <a:pPr/>
              <a:t>26.08.2015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6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108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806" r:id="rId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err="1" smtClean="0"/>
              <a:t>орой</a:t>
            </a:r>
            <a:r>
              <a:rPr lang="ru-RU" dirty="0" smtClean="0"/>
              <a:t>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3BB1-4869-4C8A-9CCA-765B844B8E19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4E6BF-7D18-43F6-82F4-F19B240E5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8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26.08.2015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1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4" Type="http://schemas.openxmlformats.org/officeDocument/2006/relationships/hyperlink" Target="mailto:d.bannov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Дима\с компьютера\ARM\Маркетинг\Логотип (англ.)\ARMtrend_logo_colo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48" y="413048"/>
            <a:ext cx="3600400" cy="19781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2" descr="E:\Дима\с компьютера\ARM\Маркетинг\Логотип (англ.)\ARMtrend_logo_colo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600400" cy="19781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39"/>
            <a:ext cx="3456384" cy="174445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Browallia New" panose="020B0604020202020204" pitchFamily="34" charset="-34"/>
              </a:rPr>
              <a:t/>
            </a:r>
            <a:b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Browallia New" panose="020B0604020202020204" pitchFamily="34" charset="-34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  <a:ea typeface="Arial Unicode MS" panose="020B0604020202020204" pitchFamily="34" charset="-128"/>
                <a:cs typeface="Browallia New" panose="020B0604020202020204" pitchFamily="34" charset="-34"/>
              </a:rPr>
              <a:t>АУДИТ </a:t>
            </a:r>
            <a:br>
              <a:rPr lang="ru-RU" sz="2400" b="1" dirty="0" smtClean="0">
                <a:solidFill>
                  <a:schemeClr val="tx1"/>
                </a:solidFill>
                <a:latin typeface="Cambria (Основной текст)"/>
                <a:ea typeface="Arial Unicode MS" panose="020B0604020202020204" pitchFamily="34" charset="-128"/>
                <a:cs typeface="Browallia New" panose="020B0604020202020204" pitchFamily="34" charset="-34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  <a:ea typeface="Arial Unicode MS" panose="020B0604020202020204" pitchFamily="34" charset="-128"/>
                <a:cs typeface="Browallia New" panose="020B0604020202020204" pitchFamily="34" charset="-34"/>
              </a:rPr>
              <a:t>СЕТЕВОГО </a:t>
            </a:r>
            <a:br>
              <a:rPr lang="ru-RU" sz="2400" b="1" dirty="0" smtClean="0">
                <a:solidFill>
                  <a:schemeClr val="tx1"/>
                </a:solidFill>
                <a:latin typeface="Cambria (Основной текст)"/>
                <a:ea typeface="Arial Unicode MS" panose="020B0604020202020204" pitchFamily="34" charset="-128"/>
                <a:cs typeface="Browallia New" panose="020B0604020202020204" pitchFamily="34" charset="-34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  <a:ea typeface="Arial Unicode MS" panose="020B0604020202020204" pitchFamily="34" charset="-128"/>
                <a:cs typeface="Browallia New" panose="020B0604020202020204" pitchFamily="34" charset="-34"/>
              </a:rPr>
              <a:t>КАНАЛА СБЫТА</a:t>
            </a:r>
            <a:endParaRPr lang="ru-RU" sz="2400" b="1" dirty="0">
              <a:solidFill>
                <a:schemeClr val="tx1"/>
              </a:solidFill>
              <a:latin typeface="Cambria (Основной текст)"/>
              <a:ea typeface="Arial Unicode MS" panose="020B0604020202020204" pitchFamily="34" charset="-128"/>
              <a:cs typeface="Browallia New" panose="020B0604020202020204" pitchFamily="34" charset="-3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4077072"/>
            <a:ext cx="2304256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10883"/>
            <a:ext cx="5203579" cy="3902684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satMod val="175000"/>
                <a:alpha val="40000"/>
              </a:schemeClr>
            </a:glow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30956" y="404664"/>
            <a:ext cx="45130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b="1" dirty="0" smtClean="0">
              <a:solidFill>
                <a:srgbClr val="00B0F0"/>
              </a:solidFill>
            </a:endParaRPr>
          </a:p>
          <a:p>
            <a:endParaRPr lang="ru-RU" dirty="0"/>
          </a:p>
          <a:p>
            <a:endParaRPr lang="ru-RU" sz="800" dirty="0" smtClean="0"/>
          </a:p>
          <a:p>
            <a:r>
              <a:rPr lang="en-US" dirty="0" smtClean="0"/>
              <a:t>         Analytics  Retail  Marketing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22549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3CAEB4"/>
                </a:solidFill>
              </a:rPr>
              <a:t>Консалтинговое</a:t>
            </a:r>
          </a:p>
          <a:p>
            <a:pPr algn="r"/>
            <a:r>
              <a:rPr lang="ru-RU" sz="3600" b="1" dirty="0" smtClean="0">
                <a:solidFill>
                  <a:srgbClr val="3CAEB4"/>
                </a:solidFill>
              </a:rPr>
              <a:t>Агентство</a:t>
            </a:r>
            <a:endParaRPr lang="ru-RU" sz="3600" b="1" dirty="0">
              <a:solidFill>
                <a:srgbClr val="3CAE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Cambria (Основной текст)"/>
              </a:rPr>
              <a:t>ФОРМЫ АНАЛИТИЧЕСКИХ ОТЧЁТОВ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/>
          </a:p>
          <a:p>
            <a:endParaRPr lang="ru-RU" b="1" u="sng" dirty="0"/>
          </a:p>
          <a:p>
            <a:r>
              <a:rPr lang="ru-RU" b="1" u="sng" dirty="0" smtClean="0"/>
              <a:t>Конкурентный </a:t>
            </a:r>
            <a:r>
              <a:rPr lang="ru-RU" b="1" u="sng" dirty="0"/>
              <a:t>анализ: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Динамика долей рынка производителей, торговых марок;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причин изменения доли рынка торговых марок (производителей);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Отслеживание ввода новых торговых марок и динамики их развития;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Определение наиболее уязвимых марок для атаки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u="sng" dirty="0"/>
              <a:t>Ассортиментный анализ: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представленности </a:t>
            </a:r>
            <a:r>
              <a:rPr lang="ru-RU" dirty="0" err="1"/>
              <a:t>top</a:t>
            </a:r>
            <a:r>
              <a:rPr lang="ru-RU" dirty="0"/>
              <a:t>-SKU торговых марок Заказчика  в сравнении с конкурентами;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Оценка потенциала увеличения продаж за счет оптимизации ассортимента;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Выявление SKU с высокой оборачиваемостью, нуждающиеся в увеличении дистрибуции;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Выявление и рекомендации по ротации низко оборачиваемых позиций;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Выявление «новинок» у конкурентов и оценка динамики их развития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1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ФОРМЫ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CAEB4"/>
                </a:solidFill>
              </a:rPr>
              <a:t>Analytics  </a:t>
            </a:r>
            <a:r>
              <a:rPr lang="en-US" dirty="0">
                <a:solidFill>
                  <a:srgbClr val="3CAEB4"/>
                </a:solidFill>
              </a:rPr>
              <a:t>Retail 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80728"/>
            <a:ext cx="892899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u="sng" dirty="0" smtClean="0"/>
          </a:p>
          <a:p>
            <a:r>
              <a:rPr lang="ru-RU" b="1" u="sng" dirty="0" smtClean="0"/>
              <a:t>Ценовой </a:t>
            </a:r>
            <a:r>
              <a:rPr lang="ru-RU" b="1" u="sng" dirty="0"/>
              <a:t>анализ: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конкурентной цены на продукцию Заказчика, выявление потенциала для повышения цены;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Рекомендации по изменению уровня цен на продукцию ТМ Заказчика в сравнении с изменением общего уровня цен по категории / ценовому сегменту;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Отслеживание влияния уровня цен на продукцию Заказчика по отношению к средней оборачиваемости в разрезе сетей</a:t>
            </a:r>
            <a:r>
              <a:rPr lang="ru-RU" dirty="0" smtClean="0"/>
              <a:t>.</a:t>
            </a:r>
          </a:p>
          <a:p>
            <a:endParaRPr lang="ru-RU" sz="800" dirty="0"/>
          </a:p>
          <a:p>
            <a:r>
              <a:rPr lang="ru-RU" b="1" u="sng" dirty="0"/>
              <a:t>Анализ промо/трейд маркетинговых активностей: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эффективности ценовых акций конкурентов;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Выявление и рекомендации по выбору максимально эффективных активностей с учетом конъюнктуры рынка, в  зависимости от региональных предпочтений конечного  потребителя.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920269"/>
            <a:ext cx="90364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mbria (Основной текст)"/>
              </a:rPr>
              <a:t>Данные аудита полезны для:</a:t>
            </a:r>
          </a:p>
          <a:p>
            <a:endParaRPr lang="ru-RU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Отдела </a:t>
            </a:r>
            <a:r>
              <a:rPr lang="ru-RU" dirty="0"/>
              <a:t>маркетинга;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Отдела продаж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Отдел развития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Руководство </a:t>
            </a:r>
            <a:r>
              <a:rPr lang="ru-RU" dirty="0"/>
              <a:t>высшего звена</a:t>
            </a:r>
          </a:p>
        </p:txBody>
      </p:sp>
    </p:spTree>
    <p:extLst>
      <p:ext uri="{BB962C8B-B14F-4D97-AF65-F5344CB8AC3E}">
        <p14:creationId xmlns:p14="http://schemas.microsoft.com/office/powerpoint/2010/main" val="21033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900" y="630238"/>
            <a:ext cx="8928100" cy="711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Детализация ОТЧЁТА ОБ АНАЛИЗЕ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CAEB4"/>
                </a:solidFill>
              </a:rPr>
              <a:t>Analytics  </a:t>
            </a:r>
            <a:r>
              <a:rPr lang="en-US" dirty="0">
                <a:solidFill>
                  <a:srgbClr val="3CAEB4"/>
                </a:solidFill>
              </a:rPr>
              <a:t>Retail Marketing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13409357"/>
              </p:ext>
            </p:extLst>
          </p:nvPr>
        </p:nvGraphicFramePr>
        <p:xfrm>
          <a:off x="251520" y="1556792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55976" y="1772817"/>
            <a:ext cx="4788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Динамика и тенденции рынка в целом и по регионам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Емкость рынка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Количество ТТ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3573016"/>
            <a:ext cx="4749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Развитие товарной категории \ подкатегории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Сезонность, тенденции, рейтинги, доли, сегменты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Привязка к  регионам, городам, сетям, ТТ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4941168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Динамика и рейтинги продаж,, доли, сегменты,  каннибализм брендов, дистрибьюция в формате агрегированных показателей (в разрезе сетей, брендов, </a:t>
            </a:r>
            <a:r>
              <a:rPr lang="en-US" sz="1400" dirty="0" smtClean="0"/>
              <a:t>SKU</a:t>
            </a:r>
            <a:r>
              <a:rPr lang="ru-RU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 натуральном денежном выражении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 учётом товарных характеристик </a:t>
            </a:r>
            <a:r>
              <a:rPr lang="ru-RU" sz="1400" dirty="0"/>
              <a:t>\</a:t>
            </a:r>
            <a:r>
              <a:rPr lang="ru-RU" sz="1400" dirty="0" smtClean="0"/>
              <a:t> признаков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 регионам, городам, сетям, ТТ в разрезе брендов \ </a:t>
            </a:r>
            <a:r>
              <a:rPr lang="en-US" sz="1400" dirty="0" smtClean="0"/>
              <a:t>SKU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234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CAEB4"/>
                </a:solidFill>
              </a:rPr>
              <a:t>Analytics  </a:t>
            </a:r>
            <a:r>
              <a:rPr lang="en-US" dirty="0">
                <a:solidFill>
                  <a:srgbClr val="3CAEB4"/>
                </a:solidFill>
              </a:rPr>
              <a:t>Retail 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12083"/>
            <a:ext cx="6984775" cy="45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1141182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rgbClr val="000000"/>
                </a:solidFill>
              </a:rPr>
              <a:t>Динамика </a:t>
            </a:r>
            <a:r>
              <a:rPr lang="ru-RU" altLang="ru-RU" sz="1600" b="1" dirty="0">
                <a:solidFill>
                  <a:srgbClr val="000000"/>
                </a:solidFill>
              </a:rPr>
              <a:t>продаж по категории в целом </a:t>
            </a:r>
            <a:r>
              <a:rPr lang="ru-RU" altLang="ru-RU" sz="1200" dirty="0" smtClean="0">
                <a:solidFill>
                  <a:srgbClr val="000000"/>
                </a:solidFill>
              </a:rPr>
              <a:t>(только при условии </a:t>
            </a:r>
            <a:r>
              <a:rPr lang="ru-RU" altLang="ru-RU" sz="1200" dirty="0">
                <a:solidFill>
                  <a:srgbClr val="000000"/>
                </a:solidFill>
              </a:rPr>
              <a:t>стабильной </a:t>
            </a:r>
            <a:r>
              <a:rPr lang="ru-RU" altLang="ru-RU" sz="1200" dirty="0" smtClean="0">
                <a:solidFill>
                  <a:srgbClr val="000000"/>
                </a:solidFill>
              </a:rPr>
              <a:t>базы магазинов</a:t>
            </a:r>
          </a:p>
          <a:p>
            <a:r>
              <a:rPr lang="ru-RU" altLang="ru-RU" sz="1200" dirty="0" smtClean="0">
                <a:solidFill>
                  <a:srgbClr val="000000"/>
                </a:solidFill>
              </a:rPr>
              <a:t>                                                                                                       присутствующих </a:t>
            </a:r>
            <a:r>
              <a:rPr lang="ru-RU" altLang="ru-RU" sz="1200" dirty="0">
                <a:solidFill>
                  <a:srgbClr val="000000"/>
                </a:solidFill>
              </a:rPr>
              <a:t>во всех периодах анализа):</a:t>
            </a:r>
          </a:p>
          <a:p>
            <a:r>
              <a:rPr lang="ru-RU" altLang="ru-RU" sz="1400" dirty="0">
                <a:solidFill>
                  <a:srgbClr val="000000"/>
                </a:solidFill>
              </a:rPr>
              <a:t>- данные «</a:t>
            </a:r>
            <a:r>
              <a:rPr lang="en-US" altLang="ru-RU" sz="1400" dirty="0">
                <a:solidFill>
                  <a:srgbClr val="000000"/>
                </a:solidFill>
              </a:rPr>
              <a:t>year-to-year</a:t>
            </a:r>
            <a:r>
              <a:rPr lang="ru-RU" altLang="ru-RU" sz="1400" dirty="0" smtClean="0">
                <a:solidFill>
                  <a:srgbClr val="000000"/>
                </a:solidFill>
              </a:rPr>
              <a:t>» \</a:t>
            </a:r>
            <a:r>
              <a:rPr lang="en-US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 smtClean="0">
                <a:solidFill>
                  <a:srgbClr val="000000"/>
                </a:solidFill>
              </a:rPr>
              <a:t>«</a:t>
            </a:r>
            <a:r>
              <a:rPr lang="en-US" altLang="ru-RU" sz="1400" dirty="0" smtClean="0">
                <a:solidFill>
                  <a:srgbClr val="000000"/>
                </a:solidFill>
              </a:rPr>
              <a:t>month-to-month</a:t>
            </a:r>
            <a:r>
              <a:rPr lang="ru-RU" altLang="ru-RU" sz="1400" dirty="0" smtClean="0">
                <a:solidFill>
                  <a:srgbClr val="000000"/>
                </a:solidFill>
              </a:rPr>
              <a:t>»  </a:t>
            </a:r>
            <a:r>
              <a:rPr lang="ru-RU" altLang="ru-RU" sz="1400" dirty="0">
                <a:solidFill>
                  <a:srgbClr val="000000"/>
                </a:solidFill>
              </a:rPr>
              <a:t>позволяет оценить рост / падение категории в целом</a:t>
            </a:r>
          </a:p>
          <a:p>
            <a:r>
              <a:rPr lang="ru-RU" altLang="ru-RU" sz="1400" dirty="0">
                <a:solidFill>
                  <a:srgbClr val="000000"/>
                </a:solidFill>
              </a:rPr>
              <a:t>- позволяет определить коэффициенты сезонности продаж по месяцам</a:t>
            </a:r>
          </a:p>
        </p:txBody>
      </p:sp>
    </p:spTree>
    <p:extLst>
      <p:ext uri="{BB962C8B-B14F-4D97-AF65-F5344CB8AC3E}">
        <p14:creationId xmlns:p14="http://schemas.microsoft.com/office/powerpoint/2010/main" val="37680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1600" b="1" dirty="0" smtClean="0">
              <a:solidFill>
                <a:srgbClr val="000000"/>
              </a:solidFill>
            </a:endParaRPr>
          </a:p>
          <a:p>
            <a:r>
              <a:rPr lang="ru-RU" altLang="ru-RU" sz="1600" b="1" dirty="0" smtClean="0">
                <a:solidFill>
                  <a:srgbClr val="000000"/>
                </a:solidFill>
              </a:rPr>
              <a:t>Динамика </a:t>
            </a:r>
            <a:r>
              <a:rPr lang="ru-RU" altLang="ru-RU" sz="1600" b="1" dirty="0">
                <a:solidFill>
                  <a:srgbClr val="000000"/>
                </a:solidFill>
              </a:rPr>
              <a:t>продаж по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подкатегориям </a:t>
            </a:r>
            <a:r>
              <a:rPr lang="ru-RU" altLang="ru-RU" sz="1200" dirty="0" smtClean="0">
                <a:solidFill>
                  <a:srgbClr val="000000"/>
                </a:solidFill>
              </a:rPr>
              <a:t>(только при условии </a:t>
            </a:r>
            <a:r>
              <a:rPr lang="ru-RU" altLang="ru-RU" sz="1200" dirty="0">
                <a:solidFill>
                  <a:srgbClr val="000000"/>
                </a:solidFill>
              </a:rPr>
              <a:t>стабильной </a:t>
            </a:r>
            <a:r>
              <a:rPr lang="ru-RU" altLang="ru-RU" sz="1200" dirty="0" smtClean="0">
                <a:solidFill>
                  <a:srgbClr val="000000"/>
                </a:solidFill>
              </a:rPr>
              <a:t>базы магазинов</a:t>
            </a:r>
          </a:p>
          <a:p>
            <a:r>
              <a:rPr lang="ru-RU" altLang="ru-RU" sz="1200" dirty="0" smtClean="0">
                <a:solidFill>
                  <a:srgbClr val="000000"/>
                </a:solidFill>
              </a:rPr>
              <a:t>                                                                                                       присутствующих </a:t>
            </a:r>
            <a:r>
              <a:rPr lang="ru-RU" altLang="ru-RU" sz="1200" dirty="0">
                <a:solidFill>
                  <a:srgbClr val="000000"/>
                </a:solidFill>
              </a:rPr>
              <a:t>во всех периодах анализа):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- какие подкатегории демонстрируют рост \ падение и как  развиваются ТМ Заказчика в этой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  подкатегории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55" y="2605316"/>
            <a:ext cx="7369690" cy="413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42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1600" b="1" dirty="0" smtClean="0">
              <a:solidFill>
                <a:srgbClr val="000000"/>
              </a:solidFill>
            </a:endParaRPr>
          </a:p>
          <a:p>
            <a:r>
              <a:rPr lang="ru-RU" altLang="ru-RU" sz="1600" b="1" dirty="0" smtClean="0">
                <a:solidFill>
                  <a:srgbClr val="000000"/>
                </a:solidFill>
              </a:rPr>
              <a:t>Динамика </a:t>
            </a:r>
            <a:r>
              <a:rPr lang="ru-RU" altLang="ru-RU" sz="1600" b="1" dirty="0">
                <a:solidFill>
                  <a:srgbClr val="000000"/>
                </a:solidFill>
              </a:rPr>
              <a:t>продаж по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подкатегориям </a:t>
            </a:r>
            <a:r>
              <a:rPr lang="ru-RU" altLang="ru-RU" sz="1200" dirty="0" smtClean="0">
                <a:solidFill>
                  <a:srgbClr val="000000"/>
                </a:solidFill>
              </a:rPr>
              <a:t>(только при условии </a:t>
            </a:r>
            <a:r>
              <a:rPr lang="ru-RU" altLang="ru-RU" sz="1200" dirty="0">
                <a:solidFill>
                  <a:srgbClr val="000000"/>
                </a:solidFill>
              </a:rPr>
              <a:t>стабильной </a:t>
            </a:r>
            <a:r>
              <a:rPr lang="ru-RU" altLang="ru-RU" sz="1200" dirty="0" smtClean="0">
                <a:solidFill>
                  <a:srgbClr val="000000"/>
                </a:solidFill>
              </a:rPr>
              <a:t>базы магазинов</a:t>
            </a:r>
          </a:p>
          <a:p>
            <a:r>
              <a:rPr lang="ru-RU" altLang="ru-RU" sz="1200" dirty="0" smtClean="0">
                <a:solidFill>
                  <a:srgbClr val="000000"/>
                </a:solidFill>
              </a:rPr>
              <a:t>                                                                                                       присутствующих </a:t>
            </a:r>
            <a:r>
              <a:rPr lang="ru-RU" altLang="ru-RU" sz="1200" dirty="0">
                <a:solidFill>
                  <a:srgbClr val="000000"/>
                </a:solidFill>
              </a:rPr>
              <a:t>во всех периодах анализа):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- какие подкатегории демонстрируют рост \ падение и как  развиваются ТМ Заказчика в этой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  подкатегории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409348" cy="424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3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1600" b="1" dirty="0" smtClean="0">
              <a:solidFill>
                <a:srgbClr val="000000"/>
              </a:solidFill>
            </a:endParaRPr>
          </a:p>
          <a:p>
            <a:r>
              <a:rPr lang="ru-RU" altLang="ru-RU" sz="1600" b="1" dirty="0" smtClean="0">
                <a:solidFill>
                  <a:srgbClr val="000000"/>
                </a:solidFill>
              </a:rPr>
              <a:t>Рейтинг производителей</a:t>
            </a:r>
            <a:r>
              <a:rPr lang="ru-RU" altLang="ru-RU" sz="1200" dirty="0" smtClean="0">
                <a:solidFill>
                  <a:srgbClr val="000000"/>
                </a:solidFill>
              </a:rPr>
              <a:t>: (только </a:t>
            </a:r>
            <a:r>
              <a:rPr lang="ru-RU" altLang="ru-RU" sz="1200" dirty="0">
                <a:solidFill>
                  <a:srgbClr val="000000"/>
                </a:solidFill>
              </a:rPr>
              <a:t>при условии стабильной базы </a:t>
            </a:r>
            <a:r>
              <a:rPr lang="ru-RU" altLang="ru-RU" sz="1200" dirty="0" smtClean="0">
                <a:solidFill>
                  <a:srgbClr val="000000"/>
                </a:solidFill>
              </a:rPr>
              <a:t>магазинов присутствующих </a:t>
            </a:r>
            <a:r>
              <a:rPr lang="ru-RU" altLang="ru-RU" sz="1200" dirty="0">
                <a:solidFill>
                  <a:srgbClr val="000000"/>
                </a:solidFill>
              </a:rPr>
              <a:t>во всех </a:t>
            </a:r>
            <a:endParaRPr lang="ru-RU" altLang="ru-RU" sz="1200" dirty="0" smtClean="0">
              <a:solidFill>
                <a:srgbClr val="000000"/>
              </a:solidFill>
            </a:endParaRPr>
          </a:p>
          <a:p>
            <a:r>
              <a:rPr lang="ru-RU" altLang="ru-RU" sz="1200" dirty="0">
                <a:solidFill>
                  <a:srgbClr val="000000"/>
                </a:solidFill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</a:rPr>
              <a:t>                                                               периодах </a:t>
            </a:r>
            <a:r>
              <a:rPr lang="ru-RU" altLang="ru-RU" sz="1200" dirty="0">
                <a:solidFill>
                  <a:srgbClr val="000000"/>
                </a:solidFill>
              </a:rPr>
              <a:t>анализа</a:t>
            </a:r>
            <a:r>
              <a:rPr lang="ru-RU" altLang="ru-RU" sz="1400" dirty="0">
                <a:solidFill>
                  <a:srgbClr val="000000"/>
                </a:solidFill>
              </a:rPr>
              <a:t>):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- Продажи в натуральном и денежном выражении позволяет контролировать  динамику и доли рынка по производителям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90" y="2420888"/>
            <a:ext cx="6972407" cy="43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8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1600" b="1" dirty="0" smtClean="0">
              <a:solidFill>
                <a:srgbClr val="000000"/>
              </a:solidFill>
            </a:endParaRPr>
          </a:p>
          <a:p>
            <a:r>
              <a:rPr lang="ru-RU" altLang="ru-RU" sz="1600" b="1" dirty="0" smtClean="0">
                <a:solidFill>
                  <a:srgbClr val="000000"/>
                </a:solidFill>
              </a:rPr>
              <a:t>Рейтинг Торговых Марок</a:t>
            </a:r>
            <a:r>
              <a:rPr lang="ru-RU" altLang="ru-RU" sz="1200" dirty="0" smtClean="0">
                <a:solidFill>
                  <a:srgbClr val="000000"/>
                </a:solidFill>
              </a:rPr>
              <a:t>: (только </a:t>
            </a:r>
            <a:r>
              <a:rPr lang="ru-RU" altLang="ru-RU" sz="1200" dirty="0">
                <a:solidFill>
                  <a:srgbClr val="000000"/>
                </a:solidFill>
              </a:rPr>
              <a:t>при условии стабильной базы </a:t>
            </a:r>
            <a:r>
              <a:rPr lang="ru-RU" altLang="ru-RU" sz="1200" dirty="0" smtClean="0">
                <a:solidFill>
                  <a:srgbClr val="000000"/>
                </a:solidFill>
              </a:rPr>
              <a:t>магазинов присутствующих </a:t>
            </a:r>
            <a:r>
              <a:rPr lang="ru-RU" altLang="ru-RU" sz="1200" dirty="0">
                <a:solidFill>
                  <a:srgbClr val="000000"/>
                </a:solidFill>
              </a:rPr>
              <a:t>во </a:t>
            </a:r>
            <a:r>
              <a:rPr lang="ru-RU" altLang="ru-RU" sz="1200" dirty="0" smtClean="0">
                <a:solidFill>
                  <a:srgbClr val="000000"/>
                </a:solidFill>
              </a:rPr>
              <a:t>всех</a:t>
            </a:r>
          </a:p>
          <a:p>
            <a:r>
              <a:rPr lang="ru-RU" altLang="ru-RU" sz="1200" dirty="0">
                <a:solidFill>
                  <a:srgbClr val="000000"/>
                </a:solidFill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</a:rPr>
              <a:t>                                                              </a:t>
            </a:r>
            <a:r>
              <a:rPr lang="ru-RU" altLang="ru-RU" sz="1200" dirty="0">
                <a:solidFill>
                  <a:srgbClr val="000000"/>
                </a:solidFill>
              </a:rPr>
              <a:t>периодах анализа</a:t>
            </a:r>
            <a:r>
              <a:rPr lang="ru-RU" altLang="ru-RU" sz="1400" dirty="0">
                <a:solidFill>
                  <a:srgbClr val="000000"/>
                </a:solidFill>
              </a:rPr>
              <a:t>):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- Продажи в натуральном и денежном выражении позволяет контролировать  динамику и доли рынка по ТМ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78786"/>
            <a:ext cx="6336704" cy="426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CAEB4"/>
                </a:solidFill>
              </a:rPr>
              <a:t>Analytics  </a:t>
            </a:r>
            <a:r>
              <a:rPr lang="en-US" dirty="0">
                <a:solidFill>
                  <a:srgbClr val="3CAEB4"/>
                </a:solidFill>
              </a:rPr>
              <a:t>Retail 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1600" b="1" dirty="0" smtClean="0">
              <a:solidFill>
                <a:srgbClr val="000000"/>
              </a:solidFill>
            </a:endParaRPr>
          </a:p>
          <a:p>
            <a:r>
              <a:rPr lang="ru-RU" altLang="ru-RU" sz="1600" b="1" dirty="0" smtClean="0">
                <a:solidFill>
                  <a:srgbClr val="000000"/>
                </a:solidFill>
              </a:rPr>
              <a:t>Рейтинг ассортимента в рамках ТМ</a:t>
            </a:r>
            <a:r>
              <a:rPr lang="ru-RU" altLang="ru-RU" sz="1200" dirty="0" smtClean="0">
                <a:solidFill>
                  <a:srgbClr val="000000"/>
                </a:solidFill>
              </a:rPr>
              <a:t>: (только </a:t>
            </a:r>
            <a:r>
              <a:rPr lang="ru-RU" altLang="ru-RU" sz="1200" dirty="0">
                <a:solidFill>
                  <a:srgbClr val="000000"/>
                </a:solidFill>
              </a:rPr>
              <a:t>при условии стабильной базы </a:t>
            </a:r>
            <a:r>
              <a:rPr lang="ru-RU" altLang="ru-RU" sz="1200" dirty="0" smtClean="0">
                <a:solidFill>
                  <a:srgbClr val="000000"/>
                </a:solidFill>
              </a:rPr>
              <a:t>магазинов</a:t>
            </a:r>
          </a:p>
          <a:p>
            <a:r>
              <a:rPr lang="ru-RU" altLang="ru-RU" sz="1200" dirty="0">
                <a:solidFill>
                  <a:srgbClr val="000000"/>
                </a:solidFill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</a:rPr>
              <a:t>                                                                                          присутствующих </a:t>
            </a:r>
            <a:r>
              <a:rPr lang="ru-RU" altLang="ru-RU" sz="1200" dirty="0">
                <a:solidFill>
                  <a:srgbClr val="000000"/>
                </a:solidFill>
              </a:rPr>
              <a:t>во </a:t>
            </a:r>
            <a:r>
              <a:rPr lang="ru-RU" altLang="ru-RU" sz="1200" dirty="0" smtClean="0">
                <a:solidFill>
                  <a:srgbClr val="000000"/>
                </a:solidFill>
              </a:rPr>
              <a:t>всех периодах </a:t>
            </a:r>
            <a:r>
              <a:rPr lang="ru-RU" altLang="ru-RU" sz="1200" dirty="0">
                <a:solidFill>
                  <a:srgbClr val="000000"/>
                </a:solidFill>
              </a:rPr>
              <a:t>анализа</a:t>
            </a:r>
            <a:r>
              <a:rPr lang="ru-RU" altLang="ru-RU" sz="1400" dirty="0">
                <a:solidFill>
                  <a:srgbClr val="000000"/>
                </a:solidFill>
              </a:rPr>
              <a:t>):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- Динамика продаж ассортимента ТМ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- Оценка уровня каннибализации внутри «портфеля» ТМ 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7575"/>
            <a:ext cx="8064896" cy="40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1600" b="1" dirty="0" smtClean="0">
              <a:solidFill>
                <a:srgbClr val="000000"/>
              </a:solidFill>
            </a:endParaRPr>
          </a:p>
          <a:p>
            <a:r>
              <a:rPr lang="ru-RU" altLang="ru-RU" sz="1600" b="1" dirty="0" smtClean="0">
                <a:solidFill>
                  <a:srgbClr val="000000"/>
                </a:solidFill>
              </a:rPr>
              <a:t>Рейтинг долей рынка в разрезе </a:t>
            </a:r>
            <a:r>
              <a:rPr lang="en-US" altLang="ru-RU" sz="1600" b="1" dirty="0" smtClean="0">
                <a:solidFill>
                  <a:srgbClr val="000000"/>
                </a:solidFill>
              </a:rPr>
              <a:t>SKU</a:t>
            </a:r>
            <a:r>
              <a:rPr lang="ru-RU" altLang="ru-RU" sz="1200" dirty="0" smtClean="0">
                <a:solidFill>
                  <a:srgbClr val="000000"/>
                </a:solidFill>
              </a:rPr>
              <a:t>: (только </a:t>
            </a:r>
            <a:r>
              <a:rPr lang="ru-RU" altLang="ru-RU" sz="1200" dirty="0">
                <a:solidFill>
                  <a:srgbClr val="000000"/>
                </a:solidFill>
              </a:rPr>
              <a:t>при условии стабильной базы </a:t>
            </a:r>
            <a:r>
              <a:rPr lang="ru-RU" altLang="ru-RU" sz="1200" dirty="0" smtClean="0">
                <a:solidFill>
                  <a:srgbClr val="000000"/>
                </a:solidFill>
              </a:rPr>
              <a:t>магазинов</a:t>
            </a:r>
          </a:p>
          <a:p>
            <a:r>
              <a:rPr lang="ru-RU" altLang="ru-RU" sz="1200" dirty="0">
                <a:solidFill>
                  <a:srgbClr val="000000"/>
                </a:solidFill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</a:rPr>
              <a:t>                                                                                          присутствующих </a:t>
            </a:r>
            <a:r>
              <a:rPr lang="ru-RU" altLang="ru-RU" sz="1200" dirty="0">
                <a:solidFill>
                  <a:srgbClr val="000000"/>
                </a:solidFill>
              </a:rPr>
              <a:t>во </a:t>
            </a:r>
            <a:r>
              <a:rPr lang="ru-RU" altLang="ru-RU" sz="1200" dirty="0" smtClean="0">
                <a:solidFill>
                  <a:srgbClr val="000000"/>
                </a:solidFill>
              </a:rPr>
              <a:t>всех периодах </a:t>
            </a:r>
            <a:r>
              <a:rPr lang="ru-RU" altLang="ru-RU" sz="1200" dirty="0">
                <a:solidFill>
                  <a:srgbClr val="000000"/>
                </a:solidFill>
              </a:rPr>
              <a:t>анализа</a:t>
            </a:r>
            <a:r>
              <a:rPr lang="ru-RU" altLang="ru-RU" sz="1400" dirty="0">
                <a:solidFill>
                  <a:srgbClr val="000000"/>
                </a:solidFill>
              </a:rPr>
              <a:t>):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- Какие ассортиментные позиции показывают низкие продажи для определения необходимых мероприятий (вывод, ротация, трейд-маркетинговая поддержка)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- Какие НОВИНКИ появились у конкурентов, динамика их развития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9" y="2759186"/>
            <a:ext cx="8534400" cy="394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ОСНОВНЫЕ ЗАДАЧИ РЕШАЕМЫЕ РОЗНИЧНЫМ АУДИТОМ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prstClr val="black"/>
              </a:solidFill>
            </a:endParaRPr>
          </a:p>
          <a:p>
            <a:endParaRPr lang="ru-RU" b="1" u="sng" dirty="0" smtClean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Аудит сетевой розницы - является наиболее точным инструментом, предоставляющим производителям и дистрибьюторам важную сравнительную информацию о том, что происходит с продукцией в розничной сети, – именно там, где осуществляется его продажа  конечному потребителю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Четкое представление о том, как ведет себя продукция в розничной сети, является необходимым элементом планирования, разработки и контроля исполнения эффективной программы маркетинга и </a:t>
            </a:r>
            <a:r>
              <a:rPr lang="ru-RU" dirty="0" smtClean="0">
                <a:solidFill>
                  <a:prstClr val="black"/>
                </a:solidFill>
              </a:rPr>
              <a:t>продаж в сетевом канале сбыта. 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Данные розничного аудита используются как инструмент для более взвешенных решений и минимизации риска в сфере маркетинга и </a:t>
            </a:r>
            <a:r>
              <a:rPr lang="ru-RU" dirty="0" smtClean="0">
                <a:solidFill>
                  <a:prstClr val="black"/>
                </a:solidFill>
              </a:rPr>
              <a:t>продаж в сетевом канале сбыта.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Аудит сетевой розницы - это  не  только  отчет о том, что  происходило на рынке, но и инструмент  для  прогнозирования и предпринятия упреждающих  действий.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CAEB4"/>
                </a:solidFill>
              </a:rPr>
              <a:t>Analytics  </a:t>
            </a:r>
            <a:r>
              <a:rPr lang="en-US" dirty="0">
                <a:solidFill>
                  <a:srgbClr val="3CAEB4"/>
                </a:solidFill>
              </a:rPr>
              <a:t>Retail 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1600" b="1" dirty="0" smtClean="0">
              <a:solidFill>
                <a:srgbClr val="000000"/>
              </a:solidFill>
            </a:endParaRPr>
          </a:p>
          <a:p>
            <a:r>
              <a:rPr lang="ru-RU" altLang="ru-RU" sz="1600" b="1" dirty="0" smtClean="0">
                <a:solidFill>
                  <a:srgbClr val="000000"/>
                </a:solidFill>
              </a:rPr>
              <a:t>Ценовые сегменты</a:t>
            </a:r>
            <a:r>
              <a:rPr lang="ru-RU" altLang="ru-RU" sz="1200" dirty="0" smtClean="0">
                <a:solidFill>
                  <a:srgbClr val="000000"/>
                </a:solidFill>
              </a:rPr>
              <a:t>: </a:t>
            </a:r>
            <a:endParaRPr lang="en-US" altLang="ru-RU" sz="1200" dirty="0" smtClean="0">
              <a:solidFill>
                <a:srgbClr val="000000"/>
              </a:solidFill>
            </a:endParaRPr>
          </a:p>
          <a:p>
            <a:endParaRPr lang="en-US" altLang="ru-RU" sz="1200" dirty="0">
              <a:solidFill>
                <a:srgbClr val="000000"/>
              </a:solidFill>
            </a:endParaRP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- Является одним из инструментов для определения стратегии ценового позиционирования ТМ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- Позволяет определить наиболее привлекательные ценовые сегменты для вывода на рынок </a:t>
            </a:r>
          </a:p>
          <a:p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 smtClean="0">
                <a:solidFill>
                  <a:srgbClr val="000000"/>
                </a:solidFill>
              </a:rPr>
              <a:t> новых ТМ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7732"/>
            <a:ext cx="4176464" cy="408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87731"/>
            <a:ext cx="4176464" cy="408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3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1600" b="1" dirty="0" smtClean="0">
              <a:solidFill>
                <a:srgbClr val="000000"/>
              </a:solidFill>
            </a:endParaRPr>
          </a:p>
          <a:p>
            <a:r>
              <a:rPr lang="ru-RU" altLang="ru-RU" sz="1600" b="1" dirty="0" smtClean="0">
                <a:solidFill>
                  <a:srgbClr val="000000"/>
                </a:solidFill>
              </a:rPr>
              <a:t>Динамика цен по </a:t>
            </a:r>
            <a:r>
              <a:rPr lang="en-US" altLang="ru-RU" sz="1600" b="1" dirty="0" smtClean="0">
                <a:solidFill>
                  <a:srgbClr val="000000"/>
                </a:solidFill>
              </a:rPr>
              <a:t>SKU</a:t>
            </a:r>
            <a:r>
              <a:rPr lang="ru-RU" altLang="ru-RU" sz="1200" dirty="0" smtClean="0">
                <a:solidFill>
                  <a:srgbClr val="000000"/>
                </a:solidFill>
              </a:rPr>
              <a:t>: </a:t>
            </a:r>
            <a:endParaRPr lang="en-US" altLang="ru-RU" sz="1200" dirty="0" smtClean="0">
              <a:solidFill>
                <a:srgbClr val="000000"/>
              </a:solidFill>
            </a:endParaRPr>
          </a:p>
          <a:p>
            <a:endParaRPr lang="en-US" altLang="ru-RU" sz="1200" dirty="0" smtClean="0">
              <a:solidFill>
                <a:srgbClr val="000000"/>
              </a:solidFill>
            </a:endParaRP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- Определение конкурентной цены на продукцию Заказчика, существует ли потенциал для повышения цены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- Позволяет определить наиболее привлекательные ценовые сегменты для вывода на рынок </a:t>
            </a:r>
          </a:p>
          <a:p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 smtClean="0">
                <a:solidFill>
                  <a:srgbClr val="000000"/>
                </a:solidFill>
              </a:rPr>
              <a:t> новых ТМ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6" y="2772398"/>
            <a:ext cx="7787208" cy="38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CAEB4"/>
                </a:solidFill>
              </a:rPr>
              <a:t>Analytics  </a:t>
            </a:r>
            <a:r>
              <a:rPr lang="en-US" dirty="0">
                <a:solidFill>
                  <a:srgbClr val="3CAEB4"/>
                </a:solidFill>
              </a:rPr>
              <a:t>Retail 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1600" b="1" dirty="0" smtClean="0">
              <a:solidFill>
                <a:srgbClr val="000000"/>
              </a:solidFill>
            </a:endParaRPr>
          </a:p>
          <a:p>
            <a:r>
              <a:rPr lang="ru-RU" altLang="ru-RU" sz="1600" b="1" dirty="0" smtClean="0">
                <a:solidFill>
                  <a:srgbClr val="000000"/>
                </a:solidFill>
              </a:rPr>
              <a:t>Рейтинг и доля продаж по типу и весу упаковки в денежном выражении</a:t>
            </a:r>
            <a:r>
              <a:rPr lang="ru-RU" altLang="ru-RU" sz="1200" dirty="0" smtClean="0">
                <a:solidFill>
                  <a:srgbClr val="000000"/>
                </a:solidFill>
              </a:rPr>
              <a:t>: </a:t>
            </a:r>
            <a:endParaRPr lang="en-US" altLang="ru-RU" sz="1200" dirty="0" smtClean="0">
              <a:solidFill>
                <a:srgbClr val="000000"/>
              </a:solidFill>
            </a:endParaRPr>
          </a:p>
          <a:p>
            <a:endParaRPr lang="en-US" altLang="ru-RU" sz="1200" dirty="0" smtClean="0">
              <a:solidFill>
                <a:srgbClr val="000000"/>
              </a:solidFill>
            </a:endParaRPr>
          </a:p>
          <a:p>
            <a:r>
              <a:rPr lang="ru-RU" altLang="ru-RU" sz="1400" dirty="0" smtClean="0">
                <a:solidFill>
                  <a:srgbClr val="000000"/>
                </a:solidFill>
              </a:rPr>
              <a:t>- Позволяет определить долю предпочтения покупателей по типу и весу упаковки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97593"/>
              </p:ext>
            </p:extLst>
          </p:nvPr>
        </p:nvGraphicFramePr>
        <p:xfrm>
          <a:off x="395537" y="2348880"/>
          <a:ext cx="8352926" cy="4248476"/>
        </p:xfrm>
        <a:graphic>
          <a:graphicData uri="http://schemas.openxmlformats.org/drawingml/2006/table">
            <a:tbl>
              <a:tblPr/>
              <a:tblGrid>
                <a:gridCol w="943294"/>
                <a:gridCol w="855253"/>
                <a:gridCol w="729481"/>
                <a:gridCol w="389895"/>
                <a:gridCol w="1006181"/>
                <a:gridCol w="830099"/>
                <a:gridCol w="679172"/>
                <a:gridCol w="415048"/>
                <a:gridCol w="716904"/>
                <a:gridCol w="138349"/>
                <a:gridCol w="905562"/>
                <a:gridCol w="26784"/>
                <a:gridCol w="716904"/>
              </a:tblGrid>
              <a:tr h="22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Стик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711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Твердая упаковка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Мягкая упаковка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 marL="127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Вес упаковки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Сумма, грн.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Доля, грн.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Вес упаковки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Сумма, грн.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Доля, грн.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Вес упаковки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Сумма, грн.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Доля, грн.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 marL="127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19 775 548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33,78%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26 893 334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39,68%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52 821 134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21,54%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 marL="127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15 570 605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26,60%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13 459 931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19,86%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33 764 421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13,77%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 marL="127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8 078 828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13,80%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8 855 676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13,06%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32 323 702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13,18%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 marL="127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6 525 627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11,15%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7 423 753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10,95%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0,075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29 831 442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12,16%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 marL="127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5 367 137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9,17%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0,95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5 026 564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7,42%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0,084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24 081 800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9,82%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 marL="127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2 885 143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4,93%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0,48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4 523 535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6,67%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17 246 312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7,03%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 marL="127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200 856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0,34%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1 418 782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2,09%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0,264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13 058 017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5,32%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 marL="127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0,0148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67 095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0,0475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129 538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11 557 739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4,71%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 marL="127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66 037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39 634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0,23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9 159 305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3,74%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 marL="127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0,0172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6 812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6 102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0,84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8 059 188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3,29%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 marL="127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Общий итог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58 543 689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5 661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0,275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6 556 538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2,67%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Общий итог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67 782 510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3 752 891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1,53%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0,095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2 732 153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1,11%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0,168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188 889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0,216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92 782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Общий итог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245 226 312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03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CAEB4"/>
                </a:solidFill>
              </a:rPr>
              <a:t>Analytics  </a:t>
            </a:r>
            <a:r>
              <a:rPr lang="en-US" dirty="0">
                <a:solidFill>
                  <a:srgbClr val="3CAEB4"/>
                </a:solidFill>
              </a:rPr>
              <a:t>Retail 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rgbClr val="000000"/>
                </a:solidFill>
              </a:rPr>
              <a:t>Анализ проведения Трейд-маркетинговых и стимулирующих программ по отдельным ТТ как по ассортименту Заказчика, так и по конкурентам:</a:t>
            </a:r>
            <a:endParaRPr lang="en-US" altLang="ru-RU" sz="1200" dirty="0" smtClean="0">
              <a:solidFill>
                <a:srgbClr val="000000"/>
              </a:solidFill>
            </a:endParaRPr>
          </a:p>
          <a:p>
            <a:endParaRPr lang="ru-RU" altLang="ru-RU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30323"/>
              </p:ext>
            </p:extLst>
          </p:nvPr>
        </p:nvGraphicFramePr>
        <p:xfrm>
          <a:off x="107504" y="2204864"/>
          <a:ext cx="4052515" cy="4481704"/>
        </p:xfrm>
        <a:graphic>
          <a:graphicData uri="http://schemas.openxmlformats.org/drawingml/2006/table">
            <a:tbl>
              <a:tblPr/>
              <a:tblGrid>
                <a:gridCol w="1471644"/>
                <a:gridCol w="1471644"/>
                <a:gridCol w="567799"/>
                <a:gridCol w="498273"/>
                <a:gridCol w="43155"/>
              </a:tblGrid>
              <a:tr h="175902">
                <a:tc gridSpan="2">
                  <a:txBody>
                    <a:bodyPr/>
                    <a:lstStyle/>
                    <a:p>
                      <a:pPr marL="977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SKU +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Sub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-SKU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556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Месяц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11">
                <a:tc>
                  <a:txBody>
                    <a:bodyPr/>
                    <a:lstStyle/>
                    <a:p>
                      <a:pPr marL="482600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SKU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Критерий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Ноябрь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Декабрь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Сумма уп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28 321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8 009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Сумма грн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978 034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353 704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Средняя цена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34,53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44,16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Магазины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Покрытие, 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98,10%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91,59%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Акция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да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Базовая цена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44,17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44,17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Акционная цена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32,99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06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«ХХХ» розчинна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Начало акции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12.11.2014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933"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+20% 84г пакет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Окончание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25.11.2014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Дней акции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Газета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R="241300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+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По акции продано, уп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24 379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По базовой цене продано,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уп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3 942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Продажи/день акция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1741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Продажи/день без акции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232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Коэффициент роста </a:t>
                      </a:r>
                      <a:r>
                        <a:rPr lang="ru-RU" sz="9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продаж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6,05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«ХХХ» розчинна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Сумма уп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495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5175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11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70г пакет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Сумма грн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18 435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195 436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Сумма уп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28 816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13 184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Итого «ХХХ» 70г+84г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Сумма грн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996 470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549 139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Динамика в уп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3,55%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-54,25%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Динамика в грн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16,74%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-44,89%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8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99726"/>
              </p:ext>
            </p:extLst>
          </p:nvPr>
        </p:nvGraphicFramePr>
        <p:xfrm>
          <a:off x="4337496" y="2564904"/>
          <a:ext cx="4699000" cy="4147693"/>
        </p:xfrm>
        <a:graphic>
          <a:graphicData uri="http://schemas.openxmlformats.org/drawingml/2006/table">
            <a:tbl>
              <a:tblPr/>
              <a:tblGrid>
                <a:gridCol w="2971800"/>
                <a:gridCol w="571500"/>
                <a:gridCol w="622300"/>
                <a:gridCol w="533400"/>
              </a:tblGrid>
              <a:tr h="200025">
                <a:tc>
                  <a:txBody>
                    <a:bodyPr/>
                    <a:lstStyle/>
                    <a:p>
                      <a:pPr marL="571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Доли позиций-конкурентов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Доля в грн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135890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SKU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окт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ноя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дек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«ХХХ»розчинна +20% 84г пакет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59,04%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63,97%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25,29%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«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ХХХ»розчинна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70г пакет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1,21%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13,97%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сублімована Гаурі м/у 75г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6,28%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7,88%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8,42%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Nescafe Classic Розчинна 70гр м/уп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4,77%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5,45%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7,12%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</a:t>
                      </a: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 Jacobs Monarch Millicano </a:t>
                      </a: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розч</a:t>
                      </a: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 +20% 84</a:t>
                      </a: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г пакет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3,51%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4,84%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22,47%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розчинна Nescafe Gold 70г ек/уп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4,77%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4,52%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6,79%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розчинна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Carte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Noire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75 г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ек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пак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2,37%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2,40%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2,36%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Nescafe Classic з пінкою CREMA 70гр п/е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2,78%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2,32%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3,13%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Nescafe Колекшн Еспрессо 70г м/у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2,14%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2,06%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2,61%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Millicano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Carte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Noire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розчинна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75г п/е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1,96%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1,47%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1,84%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Paulig Classic мелена 75гр п/е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1,06%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0,93%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1,18%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Jacobs Monarch розчинна 75г пакет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7,45%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0,88%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Tchibo Exclusive розчинна 75гр п/е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0,94%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0,68%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0,65%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Nescafe Грін Бленд 70г м/у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1,19%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0,66%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0,78%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Jacobs Monarch Millicano розч (ек пак) 75г п/е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1,39%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0,31%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0,23%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Jacobs Monarch Millicano розчинна (ек пак) 70г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0,24%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2,01%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розчинна Jardin Коломбія Медлайн 75г м/у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0,20%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0,12%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0,11%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розчинна</a:t>
                      </a: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 BLACK CAMEL </a:t>
                      </a: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 ESPRESSO 75</a:t>
                      </a: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Кава розчина Jardin Гватемала Атітлан 75гр м/у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0,03%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0,02%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6035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9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CAEB4"/>
                </a:solidFill>
              </a:rPr>
              <a:t>Analytics  </a:t>
            </a:r>
            <a:r>
              <a:rPr lang="en-US" dirty="0">
                <a:solidFill>
                  <a:srgbClr val="3CAEB4"/>
                </a:solidFill>
              </a:rPr>
              <a:t>Retail 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rgbClr val="000000"/>
                </a:solidFill>
              </a:rPr>
              <a:t>Детальный анализ продаж по конкретному </a:t>
            </a:r>
            <a:r>
              <a:rPr lang="en-US" altLang="ru-RU" sz="1600" b="1" dirty="0" smtClean="0">
                <a:solidFill>
                  <a:srgbClr val="000000"/>
                </a:solidFill>
              </a:rPr>
              <a:t>SKU (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Коньяк ординарный 3* «ХХХ» 0,5 л)</a:t>
            </a:r>
          </a:p>
          <a:p>
            <a:r>
              <a:rPr lang="ru-RU" altLang="ru-RU" sz="1600" b="1" dirty="0" smtClean="0">
                <a:solidFill>
                  <a:srgbClr val="000000"/>
                </a:solidFill>
              </a:rPr>
              <a:t>Анализ продаж подкатегории в заданной ТТ</a:t>
            </a:r>
            <a:endParaRPr lang="ru-RU" altLang="ru-RU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91690"/>
              </p:ext>
            </p:extLst>
          </p:nvPr>
        </p:nvGraphicFramePr>
        <p:xfrm>
          <a:off x="179512" y="2636912"/>
          <a:ext cx="3561520" cy="2946500"/>
        </p:xfrm>
        <a:graphic>
          <a:graphicData uri="http://schemas.openxmlformats.org/drawingml/2006/table">
            <a:tbl>
              <a:tblPr/>
              <a:tblGrid>
                <a:gridCol w="1080120"/>
                <a:gridCol w="592088"/>
                <a:gridCol w="609600"/>
                <a:gridCol w="609600"/>
                <a:gridCol w="609600"/>
                <a:gridCol w="60512"/>
              </a:tblGrid>
              <a:tr h="0">
                <a:tc row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Подкатегория 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Ноябрь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857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Декабрь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Доля, 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Доля, 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Доля, 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Доля, 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12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4*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28,60%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31,20%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173,375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15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5*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34,00%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23,775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25,19%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140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15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VS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15,30%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12,72%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70,7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15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3*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8,51%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5,95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11,55%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64,2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15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VSOP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8,44%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5,9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10,08%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56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15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XO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2,72%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3,27%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18,2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15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6-7лет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2,43%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2,81%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15,6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922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Другой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1,24%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6,9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922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8-10лет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0,90%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922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10-20лет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0,67%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922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20лет(ОС)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0,38%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12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Общий итог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69,925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555,775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029673"/>
              </p:ext>
            </p:extLst>
          </p:nvPr>
        </p:nvGraphicFramePr>
        <p:xfrm>
          <a:off x="3851921" y="2636912"/>
          <a:ext cx="5184575" cy="3277362"/>
        </p:xfrm>
        <a:graphic>
          <a:graphicData uri="http://schemas.openxmlformats.org/drawingml/2006/table">
            <a:tbl>
              <a:tblPr/>
              <a:tblGrid>
                <a:gridCol w="2571935"/>
                <a:gridCol w="567469"/>
                <a:gridCol w="567469"/>
                <a:gridCol w="307379"/>
                <a:gridCol w="567469"/>
                <a:gridCol w="271912"/>
                <a:gridCol w="295557"/>
                <a:gridCol w="35385"/>
              </a:tblGrid>
              <a:tr h="169548">
                <a:tc rowSpan="2">
                  <a:txBody>
                    <a:bodyPr/>
                    <a:lstStyle/>
                    <a:p>
                      <a:pPr marL="1231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SKU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8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Ноябрь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Декабрь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82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Доля, 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R="571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Доля, 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825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Доля, 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R="571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Доля, 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64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Коньяк Ординарный 3* Арарат 0,5л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33,61%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21,81%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64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Коньяк Ординарный 3* Bolgrad 0,5л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8,40%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16,36%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64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Коньяк Ординарный 3* МАП 0,5л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8,40%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14,80%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64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Коньяк Ординарный 3* Арамэ 0,25л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29,41%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1,75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14,80%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64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Бренди Ординарный 3* Rudolf Jelínek 0,5л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10,12%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64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Коньяк Ординарный 3* МАП 0,7л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9,81%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64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Коньяк Ординарный 3* Арамэ 0,5л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8,40%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4,67%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64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Коньяк Ординарный 3* Арарат 0,7л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3,27%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64">
                <a:tc>
                  <a:txBody>
                    <a:bodyPr/>
                    <a:lstStyle/>
                    <a:p>
                      <a:pPr marL="12700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Коньяк Ординарный 3* Goudoulin 0,7л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2,18%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64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Коньяк Ординарный 3* Сараджишвили 0,7л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1,09%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64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Коньяк Ординарный 3* Арамэ 0,7л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11,76%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1,09%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964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Общий итог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5,95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64,2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184482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Сеть: </a:t>
            </a:r>
            <a:r>
              <a:rPr lang="ru-RU" sz="1000" dirty="0" smtClean="0"/>
              <a:t>____________</a:t>
            </a:r>
          </a:p>
          <a:p>
            <a:r>
              <a:rPr lang="ru-RU" sz="1000" b="1" dirty="0" smtClean="0"/>
              <a:t>Адрес ТТ</a:t>
            </a:r>
            <a:r>
              <a:rPr lang="ru-RU" sz="1000" dirty="0" smtClean="0"/>
              <a:t>: г.         ул. Гер. Сталинграда, </a:t>
            </a:r>
          </a:p>
          <a:p>
            <a:r>
              <a:rPr lang="en-US" sz="1000" b="1" dirty="0" smtClean="0"/>
              <a:t>SKU</a:t>
            </a:r>
            <a:r>
              <a:rPr lang="ru-RU" sz="1000" b="1" dirty="0" smtClean="0"/>
              <a:t>, Группа: </a:t>
            </a:r>
            <a:r>
              <a:rPr lang="ru-RU" sz="1000" dirty="0" smtClean="0"/>
              <a:t>Коньяк Ординарный 3* «ХХХ» 0,5 г.</a:t>
            </a:r>
          </a:p>
          <a:p>
            <a:r>
              <a:rPr lang="ru-RU" sz="1000" b="1" dirty="0" smtClean="0"/>
              <a:t>Подкатегория: </a:t>
            </a:r>
            <a:r>
              <a:rPr lang="ru-RU" sz="1000" dirty="0" smtClean="0"/>
              <a:t>1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6158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rgbClr val="000000"/>
                </a:solidFill>
              </a:rPr>
              <a:t>Детальный анализ продаж по конкретному </a:t>
            </a:r>
            <a:r>
              <a:rPr lang="en-US" altLang="ru-RU" sz="1600" b="1" dirty="0" smtClean="0">
                <a:solidFill>
                  <a:srgbClr val="000000"/>
                </a:solidFill>
              </a:rPr>
              <a:t>SKU (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Коньяк ординарный 3* «ХХХ» 0,5 л)</a:t>
            </a:r>
          </a:p>
          <a:p>
            <a:r>
              <a:rPr lang="ru-RU" altLang="ru-RU" sz="1600" b="1" dirty="0" smtClean="0">
                <a:solidFill>
                  <a:srgbClr val="000000"/>
                </a:solidFill>
              </a:rPr>
              <a:t>Проверка нумерической дистрибуции по одной из сетей</a:t>
            </a:r>
            <a:endParaRPr lang="ru-RU" altLang="ru-RU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390593"/>
              </p:ext>
            </p:extLst>
          </p:nvPr>
        </p:nvGraphicFramePr>
        <p:xfrm>
          <a:off x="1043608" y="1844825"/>
          <a:ext cx="7200802" cy="4824531"/>
        </p:xfrm>
        <a:graphic>
          <a:graphicData uri="http://schemas.openxmlformats.org/drawingml/2006/table">
            <a:tbl>
              <a:tblPr/>
              <a:tblGrid>
                <a:gridCol w="1013351"/>
                <a:gridCol w="1944625"/>
                <a:gridCol w="606118"/>
                <a:gridCol w="606118"/>
                <a:gridCol w="606118"/>
                <a:gridCol w="606118"/>
                <a:gridCol w="606118"/>
                <a:gridCol w="606118"/>
                <a:gridCol w="606118"/>
              </a:tblGrid>
              <a:tr h="2006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Город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Магазин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Статус ТТ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Алкогольная группа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Активные магазины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Октябрь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Ноябрь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Декабрь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Октябрь</a:t>
                      </a: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Ноябрь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Декабрь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Днепропетровск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бул. Екатеринославский, 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9 159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8 703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12 670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Керчь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Кирова, 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2 638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2 006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6 333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Керчь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Марата, 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1 451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1 177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3 473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Керчь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Ворошилова, 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2 567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2 039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5 846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Киев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Мишуги, 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8 530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9 317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14 785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Киев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Сагайдачного, 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13 733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11 613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16 235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Киев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Филатова, 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9 643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9 392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14 015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Киев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Русановская набережная, 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5 074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4 551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6 246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Киев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Артема, 37/41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new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нет</a:t>
                      </a: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нет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828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9 366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Киев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Бассейная, 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9 064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9 580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13 851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Киев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Боженко, 107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8 525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8 093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11 702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Киев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Павла Тычины, 1в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11 317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11 222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16 225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Киев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Героев Сталинграда, 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18 041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18 010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24 734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Киев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Гончара, 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new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нет</a:t>
                      </a: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6 217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15 858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Севастополь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Фадеева, 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2 801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1 874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4 728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Севастополь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пр. Генерала Острякова, 260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5 192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5 544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16 509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Севастополь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пр. Октябьской революции, 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2 640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2 153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5 708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Севастополь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Вакуленчука, 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3 490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3 010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7 936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Симферополь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Кирова, 19/1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3 966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5 233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14 958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Симферополь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Севастопольская, 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3 892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3 382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13 436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Харцызк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Металлургов, 128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нет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2 672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7 293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Харьков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Космическая, 23а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7 337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7 264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10 195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Ялта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s_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ул. Большевистская, 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да</a:t>
                      </a: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4 000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3 801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  <a:cs typeface="Calibri"/>
                        </a:rPr>
                        <a:t>9 143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8661" marR="8661" marT="8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6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CAEB4"/>
                </a:solidFill>
              </a:rPr>
              <a:t>Analytics  </a:t>
            </a:r>
            <a:r>
              <a:rPr lang="en-US" dirty="0">
                <a:solidFill>
                  <a:srgbClr val="3CAEB4"/>
                </a:solidFill>
              </a:rPr>
              <a:t>Retail 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rgbClr val="000000"/>
                </a:solidFill>
              </a:rPr>
              <a:t>Детальный анализ продаж по конкретному </a:t>
            </a:r>
            <a:r>
              <a:rPr lang="en-US" altLang="ru-RU" sz="1600" b="1" dirty="0" smtClean="0">
                <a:solidFill>
                  <a:srgbClr val="000000"/>
                </a:solidFill>
              </a:rPr>
              <a:t>SKU (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Коньяк ординарный 3* «ХХХ» 0,5 л)</a:t>
            </a:r>
          </a:p>
          <a:p>
            <a:r>
              <a:rPr lang="ru-RU" altLang="ru-RU" sz="1600" b="1" dirty="0" smtClean="0">
                <a:solidFill>
                  <a:srgbClr val="000000"/>
                </a:solidFill>
              </a:rPr>
              <a:t>Общий анализ данных, выявление критических показателей</a:t>
            </a:r>
            <a:endParaRPr lang="ru-RU" altLang="ru-RU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77186"/>
              </p:ext>
            </p:extLst>
          </p:nvPr>
        </p:nvGraphicFramePr>
        <p:xfrm>
          <a:off x="107504" y="2132856"/>
          <a:ext cx="8856978" cy="4176465"/>
        </p:xfrm>
        <a:graphic>
          <a:graphicData uri="http://schemas.openxmlformats.org/drawingml/2006/table">
            <a:tbl>
              <a:tblPr/>
              <a:tblGrid>
                <a:gridCol w="722240"/>
                <a:gridCol w="519508"/>
                <a:gridCol w="532179"/>
                <a:gridCol w="544850"/>
                <a:gridCol w="481496"/>
                <a:gridCol w="544850"/>
                <a:gridCol w="506838"/>
                <a:gridCol w="532179"/>
                <a:gridCol w="430812"/>
                <a:gridCol w="532179"/>
                <a:gridCol w="519508"/>
                <a:gridCol w="519508"/>
                <a:gridCol w="519508"/>
                <a:gridCol w="532179"/>
                <a:gridCol w="532179"/>
                <a:gridCol w="532179"/>
                <a:gridCol w="354786"/>
              </a:tblGrid>
              <a:tr h="238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206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Кол-во литров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2222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Кол-во активных магазинов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2857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% Присутствия товара в Сети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2095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Средняя цена продажи за л.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437">
                <a:tc rowSpan="2">
                  <a:txBody>
                    <a:bodyPr/>
                    <a:lstStyle/>
                    <a:p>
                      <a:pPr marL="254000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Сеть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825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571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190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49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2014 Итог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Итог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Итог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Итог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89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Октябрь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Ноябрь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Декабрь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Октябрь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Ноябрь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Декабрь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Октябрь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Ноябрь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Декабрь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Октябрь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Ноябрь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Декабрь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15256">
                <a:tc>
                  <a:txBody>
                    <a:bodyPr/>
                    <a:lstStyle/>
                    <a:p>
                      <a:pPr marL="1270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amstor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770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635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1 059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2 464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94,59%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97,30%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127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126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1270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atb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21 302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26 999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43 721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92 021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728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725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709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740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98,25%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99,59%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96,59%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98,14%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119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1270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auschan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1 022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1 078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1 898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3 997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90,91%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90,91%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90,91%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90,91%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119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56">
                <a:tc>
                  <a:txBody>
                    <a:bodyPr/>
                    <a:lstStyle/>
                    <a:p>
                      <a:pPr marL="1270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brusnica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1 111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1 591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3 008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5 710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140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95,24%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97,86%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124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1270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expansia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2 450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2 256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3 116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7 822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88,89%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56">
                <a:tc>
                  <a:txBody>
                    <a:bodyPr/>
                    <a:lstStyle/>
                    <a:p>
                      <a:pPr marL="1270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fora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2 493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3 087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3 008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8 588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187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194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89,90%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89,10%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89,25%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90,65%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132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1270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furshet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1 163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821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1 082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3 065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91,09%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90,10%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89,22%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96,08%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136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1270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karavan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726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662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886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2 274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121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56">
                <a:tc>
                  <a:txBody>
                    <a:bodyPr/>
                    <a:lstStyle/>
                    <a:p>
                      <a:pPr marL="1270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kviza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1 140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1 160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1 603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3 903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61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75,00%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76,25%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75,31%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77,78%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128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1270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metro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9 635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4 714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7 443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21 792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89,66%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93,10%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56">
                <a:tc>
                  <a:txBody>
                    <a:bodyPr/>
                    <a:lstStyle/>
                    <a:p>
                      <a:pPr marL="1270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novus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331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1 387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1 334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3 051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70,97%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75,00%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75,00%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123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pako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392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347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493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1 232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92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95,65%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96,74%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130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5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silpo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9 565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8 228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11 001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28 793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236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236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93,28%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89,41%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89,37%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92,55%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121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tavriya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2 198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2 306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3 659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8 162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Общий итог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54295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55268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83307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192870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1687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1691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1682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1741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85,07%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85,32%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83,97%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85,89%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61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118,512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9C0006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116,976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5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Варианты АНАЛИТИЧЕСКИХ ОТЧЁТОВ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41182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solidFill>
                  <a:srgbClr val="000000"/>
                </a:solidFill>
              </a:rPr>
              <a:t>АВС анализ ассортимента ТМ</a:t>
            </a:r>
            <a:endParaRPr lang="ru-RU" altLang="ru-RU" sz="1400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5" y="2048074"/>
            <a:ext cx="8227401" cy="462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0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работая с нами вы сможете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5" name="Блок-схема: сортировка 4"/>
          <p:cNvSpPr/>
          <p:nvPr/>
        </p:nvSpPr>
        <p:spPr>
          <a:xfrm>
            <a:off x="1115616" y="1268760"/>
            <a:ext cx="457200" cy="914400"/>
          </a:xfrm>
          <a:prstGeom prst="flowChartSort">
            <a:avLst/>
          </a:prstGeom>
          <a:solidFill>
            <a:srgbClr val="3CA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сортировка 19"/>
          <p:cNvSpPr/>
          <p:nvPr/>
        </p:nvSpPr>
        <p:spPr>
          <a:xfrm>
            <a:off x="1115616" y="2636912"/>
            <a:ext cx="457200" cy="914400"/>
          </a:xfrm>
          <a:prstGeom prst="flowChartSort">
            <a:avLst/>
          </a:prstGeom>
          <a:solidFill>
            <a:srgbClr val="3CA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сортировка 20"/>
          <p:cNvSpPr/>
          <p:nvPr/>
        </p:nvSpPr>
        <p:spPr>
          <a:xfrm>
            <a:off x="1082113" y="3962673"/>
            <a:ext cx="457200" cy="914400"/>
          </a:xfrm>
          <a:prstGeom prst="flowChartSort">
            <a:avLst/>
          </a:prstGeom>
          <a:solidFill>
            <a:srgbClr val="3CA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сортировка 22"/>
          <p:cNvSpPr/>
          <p:nvPr/>
        </p:nvSpPr>
        <p:spPr>
          <a:xfrm>
            <a:off x="1115616" y="5363234"/>
            <a:ext cx="457200" cy="914400"/>
          </a:xfrm>
          <a:prstGeom prst="flowChartSort">
            <a:avLst/>
          </a:prstGeom>
          <a:solidFill>
            <a:srgbClr val="3CA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3241" y="2909446"/>
            <a:ext cx="546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Продуктивно планировать свой маркетинг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;</a:t>
            </a:r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241" y="1402794"/>
            <a:ext cx="546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Абсолютно контролировать сетевой канал сбыта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;</a:t>
            </a:r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4430" y="4096707"/>
            <a:ext cx="538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Принимать максимально правильное ценообразование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;</a:t>
            </a:r>
            <a:endParaRPr lang="ru-RU" dirty="0">
              <a:solidFill>
                <a:srgbClr val="33CC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4430" y="5497268"/>
            <a:ext cx="546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Качественно планировать и осуществлять стратегическое развитие;</a:t>
            </a:r>
            <a:endParaRPr lang="ru-RU" dirty="0">
              <a:solidFill>
                <a:srgbClr val="33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Дима\с компьютера\ARM\Маркетинг\Логотип (англ.)\ARMtrend_logo_colo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600400" cy="19781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528932" cy="237626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Browallia New" panose="020B0604020202020204" pitchFamily="34" charset="-34"/>
              </a:rPr>
              <a:t>ХОРОШИХ ПРОДАЖ</a:t>
            </a:r>
            <a:endParaRPr lang="ru-RU" sz="4400" b="1" dirty="0">
              <a:solidFill>
                <a:schemeClr val="tx1"/>
              </a:solidFill>
              <a:latin typeface="Cambria (Основной текст)"/>
              <a:ea typeface="Arial Unicode MS" panose="020B0604020202020204" pitchFamily="34" charset="-128"/>
              <a:cs typeface="Browallia New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2878" y="3995636"/>
            <a:ext cx="247093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pPr algn="r"/>
            <a:endParaRPr lang="ru-RU" sz="1100" dirty="0" smtClean="0">
              <a:solidFill>
                <a:prstClr val="black"/>
              </a:solidFill>
            </a:endParaRPr>
          </a:p>
          <a:p>
            <a:pPr algn="r"/>
            <a:endParaRPr lang="en-US" sz="1100" dirty="0" smtClean="0">
              <a:solidFill>
                <a:prstClr val="black"/>
              </a:solidFill>
            </a:endParaRPr>
          </a:p>
          <a:p>
            <a:pPr algn="r"/>
            <a:endParaRPr lang="en-US" sz="1100" dirty="0">
              <a:solidFill>
                <a:prstClr val="black"/>
              </a:solidFill>
            </a:endParaRPr>
          </a:p>
          <a:p>
            <a:pPr algn="r"/>
            <a:r>
              <a:rPr lang="ru-RU" sz="1100" dirty="0" smtClean="0">
                <a:solidFill>
                  <a:prstClr val="black"/>
                </a:solidFill>
              </a:rPr>
              <a:t>45005,  г. Днепропетровск  </a:t>
            </a:r>
          </a:p>
          <a:p>
            <a:pPr algn="r"/>
            <a:r>
              <a:rPr lang="ru-RU" sz="1100" dirty="0">
                <a:solidFill>
                  <a:prstClr val="black"/>
                </a:solidFill>
              </a:rPr>
              <a:t>ул. Набережная заводская, 82</a:t>
            </a:r>
          </a:p>
          <a:p>
            <a:pPr algn="r"/>
            <a:r>
              <a:rPr lang="ru-RU" sz="1100" dirty="0" smtClean="0">
                <a:solidFill>
                  <a:prstClr val="black"/>
                </a:solidFill>
              </a:rPr>
              <a:t>т. +380 56 765 40 06 </a:t>
            </a:r>
          </a:p>
          <a:p>
            <a:pPr algn="r"/>
            <a:r>
              <a:rPr lang="en-US" sz="1100" dirty="0" smtClean="0">
                <a:solidFill>
                  <a:prstClr val="black"/>
                </a:solidFill>
              </a:rPr>
              <a:t>http</a:t>
            </a:r>
            <a:r>
              <a:rPr lang="en-US" sz="1100" dirty="0">
                <a:solidFill>
                  <a:prstClr val="black"/>
                </a:solidFill>
              </a:rPr>
              <a:t>://</a:t>
            </a:r>
            <a:r>
              <a:rPr lang="en-US" sz="1100" dirty="0" smtClean="0">
                <a:solidFill>
                  <a:prstClr val="black"/>
                </a:solidFill>
              </a:rPr>
              <a:t>arm-trend.com</a:t>
            </a:r>
            <a:endParaRPr lang="ru-RU" sz="1100" dirty="0" smtClean="0">
              <a:solidFill>
                <a:prstClr val="black"/>
              </a:solidFill>
            </a:endParaRPr>
          </a:p>
          <a:p>
            <a:pPr algn="r"/>
            <a:endParaRPr lang="ru-RU" sz="1100" dirty="0" smtClean="0">
              <a:solidFill>
                <a:prstClr val="black"/>
              </a:solidFill>
            </a:endParaRPr>
          </a:p>
          <a:p>
            <a:pPr algn="r"/>
            <a:r>
              <a:rPr lang="ru-RU" sz="1100" dirty="0" smtClean="0">
                <a:solidFill>
                  <a:prstClr val="black"/>
                </a:solidFill>
              </a:rPr>
              <a:t>Контактные лица: </a:t>
            </a:r>
          </a:p>
          <a:p>
            <a:pPr algn="r"/>
            <a:r>
              <a:rPr lang="ru-RU" sz="1100" dirty="0" smtClean="0">
                <a:solidFill>
                  <a:prstClr val="black"/>
                </a:solidFill>
              </a:rPr>
              <a:t>Баннов Дмитрий </a:t>
            </a:r>
          </a:p>
          <a:p>
            <a:pPr algn="r"/>
            <a:r>
              <a:rPr lang="ru-RU" sz="1100" dirty="0" smtClean="0">
                <a:solidFill>
                  <a:prstClr val="black"/>
                </a:solidFill>
              </a:rPr>
              <a:t>т.м. +380 67 98 98 567; </a:t>
            </a:r>
            <a:r>
              <a:rPr lang="en-US" sz="1100" dirty="0" smtClean="0">
                <a:solidFill>
                  <a:prstClr val="black"/>
                </a:solidFill>
              </a:rPr>
              <a:t>E-mail</a:t>
            </a:r>
            <a:r>
              <a:rPr lang="ru-RU" sz="1100" dirty="0" smtClean="0">
                <a:solidFill>
                  <a:prstClr val="black"/>
                </a:solidFill>
              </a:rPr>
              <a:t>: </a:t>
            </a:r>
            <a:r>
              <a:rPr lang="en-US" sz="1100" dirty="0" smtClean="0">
                <a:solidFill>
                  <a:prstClr val="black"/>
                </a:solidFill>
                <a:hlinkClick r:id="rId4"/>
              </a:rPr>
              <a:t>d.bannov@gmail.com</a:t>
            </a: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0956" y="404664"/>
            <a:ext cx="45130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b="1" dirty="0" smtClean="0">
              <a:solidFill>
                <a:srgbClr val="00B0F0"/>
              </a:solidFill>
            </a:endParaRPr>
          </a:p>
          <a:p>
            <a:endParaRPr lang="ru-RU" dirty="0"/>
          </a:p>
          <a:p>
            <a:endParaRPr lang="ru-RU" sz="800" dirty="0" smtClean="0"/>
          </a:p>
          <a:p>
            <a:r>
              <a:rPr lang="en-US" dirty="0" smtClean="0"/>
              <a:t>         Analytics  Retail 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Дима\с компьютера\ARM\Маркетинг\Логотип (англ.)\ARMtrend_logo_colou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9" y="1609283"/>
            <a:ext cx="3002021" cy="164934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9265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КТО МЫ?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2945" y="1121287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prstClr val="black"/>
              </a:solidFill>
            </a:endParaRPr>
          </a:p>
          <a:p>
            <a:endParaRPr lang="ru-RU" b="1" u="sng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3572" y="1556792"/>
            <a:ext cx="5424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Агентство специализирующееся на </a:t>
            </a:r>
            <a:r>
              <a:rPr lang="ru-RU" b="1" dirty="0" smtClean="0"/>
              <a:t>Аудите Сетевой Розницы</a:t>
            </a:r>
            <a:r>
              <a:rPr lang="ru-RU" dirty="0" smtClean="0"/>
              <a:t>, а именно: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сборе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обработке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</a:t>
            </a:r>
            <a:r>
              <a:rPr lang="ru-RU" dirty="0" smtClean="0"/>
              <a:t>нализе</a:t>
            </a:r>
          </a:p>
          <a:p>
            <a:r>
              <a:rPr lang="ru-RU" dirty="0" smtClean="0"/>
              <a:t>первичных данных сетевого канала сбыта.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429001"/>
            <a:ext cx="60486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CAEB4"/>
                </a:solidFill>
              </a:rPr>
              <a:t>Наша Цель </a:t>
            </a:r>
            <a:endParaRPr lang="ru-RU" dirty="0">
              <a:solidFill>
                <a:srgbClr val="3CAEB4"/>
              </a:solidFill>
            </a:endParaRPr>
          </a:p>
          <a:p>
            <a:r>
              <a:rPr lang="ru-RU" sz="1600" dirty="0"/>
              <a:t>О</a:t>
            </a:r>
            <a:r>
              <a:rPr lang="ru-RU" sz="1600" dirty="0" smtClean="0"/>
              <a:t>беспечить каждого клиента уникальной и</a:t>
            </a:r>
          </a:p>
          <a:p>
            <a:r>
              <a:rPr lang="ru-RU" sz="1600" dirty="0" smtClean="0"/>
              <a:t>качественной информацией  для принятия верных </a:t>
            </a:r>
          </a:p>
          <a:p>
            <a:r>
              <a:rPr lang="ru-RU" sz="1600" dirty="0" smtClean="0"/>
              <a:t>решений в вопросах стратегического и тактического</a:t>
            </a:r>
          </a:p>
          <a:p>
            <a:r>
              <a:rPr lang="ru-RU" sz="1600" dirty="0" smtClean="0"/>
              <a:t> контроля и управления  в </a:t>
            </a:r>
            <a:r>
              <a:rPr lang="ru-RU" sz="1600" b="1" dirty="0"/>
              <a:t>С</a:t>
            </a:r>
            <a:r>
              <a:rPr lang="ru-RU" sz="1600" b="1" dirty="0" smtClean="0"/>
              <a:t>етевом </a:t>
            </a:r>
            <a:r>
              <a:rPr lang="ru-RU" sz="1600" b="1" dirty="0"/>
              <a:t>К</a:t>
            </a:r>
            <a:r>
              <a:rPr lang="ru-RU" sz="1600" b="1" dirty="0" smtClean="0"/>
              <a:t>анале </a:t>
            </a:r>
            <a:r>
              <a:rPr lang="ru-RU" sz="1600" b="1" dirty="0"/>
              <a:t>С</a:t>
            </a:r>
            <a:r>
              <a:rPr lang="ru-RU" sz="1600" b="1" dirty="0" smtClean="0"/>
              <a:t>быта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7936" y="4941168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CAEB4"/>
                </a:solidFill>
              </a:rPr>
              <a:t>Наша команда </a:t>
            </a:r>
            <a:endParaRPr lang="ru-RU" dirty="0">
              <a:solidFill>
                <a:srgbClr val="3CAEB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 smtClean="0"/>
              <a:t>5 постоянных  экспертов: </a:t>
            </a:r>
            <a:r>
              <a:rPr lang="ru-RU" sz="1600" dirty="0" smtClean="0"/>
              <a:t>аналитика потребительских  рынков;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 smtClean="0"/>
              <a:t>8 специалистов: </a:t>
            </a:r>
            <a:r>
              <a:rPr lang="ru-RU" sz="1600" dirty="0" smtClean="0"/>
              <a:t>обработка и консолидация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/>
              <a:t>д</a:t>
            </a:r>
            <a:r>
              <a:rPr lang="ru-RU" sz="1600" u="sng" dirty="0" smtClean="0"/>
              <a:t>о 25 полевых сотрудников:</a:t>
            </a:r>
            <a:r>
              <a:rPr lang="ru-RU" sz="1600" dirty="0" smtClean="0"/>
              <a:t> сбор и передача информации;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 smtClean="0"/>
              <a:t>10 лет: </a:t>
            </a:r>
            <a:r>
              <a:rPr lang="ru-RU" sz="1600" dirty="0" smtClean="0"/>
              <a:t>опыт работы в направления Аудита и Анализа Сетевой Розницы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 smtClean="0"/>
              <a:t>Передовые формы и системы определения, сбора и переработке информации;</a:t>
            </a:r>
          </a:p>
        </p:txBody>
      </p:sp>
    </p:spTree>
    <p:extLst>
      <p:ext uri="{BB962C8B-B14F-4D97-AF65-F5344CB8AC3E}">
        <p14:creationId xmlns:p14="http://schemas.microsoft.com/office/powerpoint/2010/main" val="42762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4953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Наши преимущества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CAEB4"/>
                </a:solidFill>
              </a:rPr>
              <a:t>Analytics  </a:t>
            </a:r>
            <a:r>
              <a:rPr lang="en-US" dirty="0">
                <a:solidFill>
                  <a:srgbClr val="3CAEB4"/>
                </a:solidFill>
              </a:rPr>
              <a:t>Retail Marketing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124744"/>
            <a:ext cx="2351743" cy="914400"/>
          </a:xfrm>
          <a:prstGeom prst="roundRect">
            <a:avLst/>
          </a:prstGeom>
          <a:solidFill>
            <a:srgbClr val="3CA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ПОКРЫТИЕ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1991" y="2289212"/>
            <a:ext cx="2355288" cy="914400"/>
          </a:xfrm>
          <a:prstGeom prst="roundRect">
            <a:avLst/>
          </a:prstGeom>
          <a:solidFill>
            <a:srgbClr val="3CA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Детализация данных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1991" y="3429000"/>
            <a:ext cx="2351743" cy="914400"/>
          </a:xfrm>
          <a:prstGeom prst="roundRect">
            <a:avLst/>
          </a:prstGeom>
          <a:solidFill>
            <a:srgbClr val="3CA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Адаптация под клиента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4581128"/>
            <a:ext cx="2376264" cy="914400"/>
          </a:xfrm>
          <a:prstGeom prst="roundRect">
            <a:avLst/>
          </a:prstGeom>
          <a:solidFill>
            <a:srgbClr val="3CA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Область применения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3275" y="5739649"/>
            <a:ext cx="2376264" cy="914400"/>
          </a:xfrm>
          <a:prstGeom prst="roundRect">
            <a:avLst/>
          </a:prstGeom>
          <a:solidFill>
            <a:srgbClr val="3CA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Качество и проверка данных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1224153"/>
            <a:ext cx="511256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18 </a:t>
            </a:r>
            <a:r>
              <a:rPr lang="ru-RU" sz="1300" dirty="0"/>
              <a:t>национальных торговых </a:t>
            </a:r>
            <a:r>
              <a:rPr lang="ru-RU" sz="1300" dirty="0" smtClean="0"/>
              <a:t>сетей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более 2 150 </a:t>
            </a:r>
            <a:r>
              <a:rPr lang="ru-RU" sz="1300" dirty="0"/>
              <a:t>тыс. торговых </a:t>
            </a:r>
            <a:r>
              <a:rPr lang="ru-RU" sz="1300" dirty="0" smtClean="0"/>
              <a:t>точек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все </a:t>
            </a:r>
            <a:r>
              <a:rPr lang="ru-RU" sz="1300" dirty="0"/>
              <a:t>регионы Украины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2161636"/>
            <a:ext cx="651672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в </a:t>
            </a:r>
            <a:r>
              <a:rPr lang="ru-RU" sz="1300" dirty="0"/>
              <a:t>целом по Украине/по </a:t>
            </a:r>
            <a:r>
              <a:rPr lang="ru-RU" sz="1300" dirty="0" smtClean="0"/>
              <a:t>регионам / </a:t>
            </a:r>
            <a:r>
              <a:rPr lang="ru-RU" sz="1300" dirty="0"/>
              <a:t>по </a:t>
            </a:r>
            <a:r>
              <a:rPr lang="ru-RU" sz="1300" dirty="0" smtClean="0"/>
              <a:t>городам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по </a:t>
            </a:r>
            <a:r>
              <a:rPr lang="ru-RU" sz="1300" dirty="0"/>
              <a:t>товарной категории / подкатегории / по </a:t>
            </a:r>
            <a:r>
              <a:rPr lang="ru-RU" sz="1300" dirty="0" smtClean="0"/>
              <a:t>признаку</a:t>
            </a:r>
          </a:p>
          <a:p>
            <a:r>
              <a:rPr lang="ru-RU" sz="1300" dirty="0"/>
              <a:t> </a:t>
            </a:r>
            <a:r>
              <a:rPr lang="ru-RU" sz="1300" dirty="0" smtClean="0"/>
              <a:t>     (характеристикам</a:t>
            </a:r>
            <a:r>
              <a:rPr lang="ru-RU" sz="1300" dirty="0"/>
              <a:t>) </a:t>
            </a:r>
            <a:r>
              <a:rPr lang="ru-RU" sz="1300" dirty="0" smtClean="0"/>
              <a:t>товара</a:t>
            </a:r>
            <a:endParaRPr lang="ru-RU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по </a:t>
            </a:r>
            <a:r>
              <a:rPr lang="ru-RU" sz="1300" dirty="0"/>
              <a:t>сети / </a:t>
            </a:r>
            <a:r>
              <a:rPr lang="ru-RU" sz="1300" dirty="0" smtClean="0"/>
              <a:t>по </a:t>
            </a:r>
            <a:r>
              <a:rPr lang="ru-RU" sz="1300" dirty="0"/>
              <a:t>ТТ </a:t>
            </a:r>
            <a:endParaRPr lang="ru-RU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по ТМ / по </a:t>
            </a:r>
            <a:r>
              <a:rPr lang="ru-RU" sz="1300" dirty="0"/>
              <a:t>SKU с привязкой к сети и ТТ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59539" y="3331187"/>
            <a:ext cx="6400266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форматы и структура предоставляемых </a:t>
            </a:r>
            <a:r>
              <a:rPr lang="ru-RU" sz="1300" dirty="0" smtClean="0"/>
              <a:t>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периодичность </a:t>
            </a:r>
            <a:r>
              <a:rPr lang="ru-RU" sz="1300" dirty="0"/>
              <a:t>предоставления </a:t>
            </a:r>
            <a:r>
              <a:rPr lang="ru-RU" sz="1300" dirty="0" smtClean="0"/>
              <a:t>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география </a:t>
            </a:r>
            <a:r>
              <a:rPr lang="ru-RU" sz="1300" dirty="0"/>
              <a:t>/ категоризация / анализируемые </a:t>
            </a:r>
            <a:r>
              <a:rPr lang="ru-RU" sz="1300" dirty="0" smtClean="0"/>
              <a:t>показатели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дополнительные </a:t>
            </a:r>
            <a:r>
              <a:rPr lang="ru-RU" sz="1300" dirty="0"/>
              <a:t>показатели для анализа / готовая аналитика под заказ</a:t>
            </a: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4492024"/>
            <a:ext cx="6372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стратегические </a:t>
            </a:r>
            <a:r>
              <a:rPr lang="ru-RU" sz="1300" dirty="0"/>
              <a:t>решения </a:t>
            </a:r>
            <a:r>
              <a:rPr lang="ru-RU" sz="1300" dirty="0" smtClean="0"/>
              <a:t>(планирование</a:t>
            </a:r>
            <a:r>
              <a:rPr lang="ru-RU" sz="1300" dirty="0"/>
              <a:t>, ценообразование, управление ассортиментом, конкурентный </a:t>
            </a:r>
            <a:r>
              <a:rPr lang="ru-RU" sz="1300" dirty="0" smtClean="0"/>
              <a:t>анализ)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тактические </a:t>
            </a:r>
            <a:r>
              <a:rPr lang="ru-RU" sz="1300" dirty="0"/>
              <a:t>оперативные решения (анализ промо активности, показатели дистрибуции, эксперименты в сетях, продажи и цены в ТТ, П/Ф продаж, мотивация торгового персонала)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71800" y="5739649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многоуровневый </a:t>
            </a:r>
            <a:r>
              <a:rPr lang="ru-RU" sz="1300" dirty="0"/>
              <a:t>алгоритм </a:t>
            </a:r>
            <a:r>
              <a:rPr lang="ru-RU" sz="1300" dirty="0" smtClean="0"/>
              <a:t>проверки 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верификация </a:t>
            </a:r>
            <a:r>
              <a:rPr lang="ru-RU" sz="1300" dirty="0"/>
              <a:t>данных с фактическими отгрузками в сети</a:t>
            </a:r>
          </a:p>
        </p:txBody>
      </p:sp>
    </p:spTree>
    <p:extLst>
      <p:ext uri="{BB962C8B-B14F-4D97-AF65-F5344CB8AC3E}">
        <p14:creationId xmlns:p14="http://schemas.microsoft.com/office/powerpoint/2010/main" val="34940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0238"/>
            <a:ext cx="8928100" cy="56673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ИСТОЧНИКИ</a:t>
            </a:r>
            <a:r>
              <a:rPr lang="ru-RU" sz="2400" dirty="0" smtClean="0">
                <a:solidFill>
                  <a:schemeClr val="tx1"/>
                </a:solidFill>
                <a:latin typeface="Cambria (Основной текст)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ИНФОМАЦИИ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007378149"/>
              </p:ext>
            </p:extLst>
          </p:nvPr>
        </p:nvGraphicFramePr>
        <p:xfrm>
          <a:off x="1691680" y="1556792"/>
          <a:ext cx="57606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22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900" y="630238"/>
            <a:ext cx="8928100" cy="711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Периодичность поступлений данных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CAEB4"/>
                </a:solidFill>
              </a:rPr>
              <a:t>Analytics  </a:t>
            </a:r>
            <a:r>
              <a:rPr lang="en-US" dirty="0">
                <a:solidFill>
                  <a:srgbClr val="3CAEB4"/>
                </a:solidFill>
              </a:rPr>
              <a:t>Retail Marketing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1916832"/>
            <a:ext cx="6120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Ежемесячно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Ежеквартально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Каждое полугодие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Ежегодно</a:t>
            </a:r>
          </a:p>
          <a:p>
            <a:endParaRPr lang="ru-RU" sz="24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Индивидуальная периодичность  под потребности клиента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Все первичные данные предоставляются со всех источников информации только по запросу </a:t>
            </a:r>
            <a:endParaRPr lang="ru-RU" sz="2400" dirty="0"/>
          </a:p>
          <a:p>
            <a:endParaRPr lang="ru-RU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60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900" y="630238"/>
            <a:ext cx="8928100" cy="7112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География АУДИТА СЕТЕВОЙ Розницы</a:t>
            </a:r>
            <a:r>
              <a:rPr lang="ru-RU" sz="1600" b="1" dirty="0" smtClean="0">
                <a:solidFill>
                  <a:schemeClr val="tx1"/>
                </a:solidFill>
                <a:latin typeface="Cambria (Основной текст)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Cambria (Основной текст)"/>
              </a:rPr>
            </a:br>
            <a:r>
              <a:rPr lang="ru-RU" sz="1600" b="1" dirty="0" smtClean="0">
                <a:solidFill>
                  <a:schemeClr val="tx1"/>
                </a:solidFill>
                <a:latin typeface="Cambria (Основной текст)"/>
              </a:rPr>
              <a:t>с распределением торговых точек сетей по регионам</a:t>
            </a:r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 </a:t>
            </a: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384874"/>
              </p:ext>
            </p:extLst>
          </p:nvPr>
        </p:nvGraphicFramePr>
        <p:xfrm>
          <a:off x="395536" y="1556800"/>
          <a:ext cx="8352928" cy="4896537"/>
        </p:xfrm>
        <a:graphic>
          <a:graphicData uri="http://schemas.openxmlformats.org/drawingml/2006/table">
            <a:tbl>
              <a:tblPr/>
              <a:tblGrid>
                <a:gridCol w="584989"/>
                <a:gridCol w="1584787"/>
                <a:gridCol w="822530"/>
                <a:gridCol w="794166"/>
                <a:gridCol w="737440"/>
                <a:gridCol w="765804"/>
                <a:gridCol w="836710"/>
                <a:gridCol w="680714"/>
                <a:gridCol w="680714"/>
                <a:gridCol w="865074"/>
              </a:tblGrid>
              <a:tr h="324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№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Торговая сеть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Северный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Центр.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Восточный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Северо -. Восточный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D8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Южный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Западный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АР Крым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Общий   итог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"АТБ - маркет"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733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3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"Сильпо"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3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ЕВА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ФОРА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Брусничка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Фуршет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ЭКО маркет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Пако, Вопак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Велика Кишеня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Таврия - 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Варус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Billa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Metro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Novus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Караван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 (Основной текст)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Ашан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3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Экспансия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B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5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60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ОБЩИЙ ИТОГ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687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 (Основной текст)"/>
                        </a:rPr>
                        <a:t>2 155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8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6980644" y="2491465"/>
            <a:ext cx="1864507" cy="1391815"/>
            <a:chOff x="2185284" y="371123"/>
            <a:chExt cx="1864507" cy="1391815"/>
          </a:xfrm>
        </p:grpSpPr>
        <p:sp>
          <p:nvSpPr>
            <p:cNvPr id="67" name="Прямоугольник с двумя скругленными соседними углами 66"/>
            <p:cNvSpPr/>
            <p:nvPr/>
          </p:nvSpPr>
          <p:spPr>
            <a:xfrm>
              <a:off x="2185284" y="371123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68" name="Прямоугольник 67"/>
            <p:cNvSpPr/>
            <p:nvPr/>
          </p:nvSpPr>
          <p:spPr>
            <a:xfrm>
              <a:off x="2217896" y="403735"/>
              <a:ext cx="1799283" cy="1359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Кофе (натур.\ раствор.)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Чай (чёрн. \зелён.)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Кофейные и не кофейные напитки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Травяные</a:t>
              </a:r>
              <a:r>
                <a:rPr kumimoji="0" lang="ru-RU" sz="125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 смеси</a:t>
              </a:r>
              <a:endParaRPr kumimoji="0" lang="ru-RU" sz="12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787102" y="4658722"/>
            <a:ext cx="1864507" cy="1391815"/>
            <a:chOff x="6545339" y="371123"/>
            <a:chExt cx="1864507" cy="139181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1" name="Прямоугольник с двумя скругленными соседними углами 40"/>
            <p:cNvSpPr/>
            <p:nvPr/>
          </p:nvSpPr>
          <p:spPr>
            <a:xfrm>
              <a:off x="6545339" y="371123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42" name="Прямоугольник 41"/>
            <p:cNvSpPr/>
            <p:nvPr/>
          </p:nvSpPr>
          <p:spPr>
            <a:xfrm>
              <a:off x="6577951" y="403735"/>
              <a:ext cx="1799283" cy="135920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Хлебобулочная продукция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Шоколадная продукция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Мучнистая группа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Дрожжевая группа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Сахаристая группа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960257" y="4653135"/>
            <a:ext cx="1864507" cy="1391815"/>
            <a:chOff x="4365312" y="2833788"/>
            <a:chExt cx="1864507" cy="139181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0" name="Прямоугольник с двумя скругленными соседними углами 59"/>
            <p:cNvSpPr/>
            <p:nvPr/>
          </p:nvSpPr>
          <p:spPr>
            <a:xfrm>
              <a:off x="4365312" y="2833788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61" name="Прямоугольник 60"/>
            <p:cNvSpPr/>
            <p:nvPr/>
          </p:nvSpPr>
          <p:spPr>
            <a:xfrm>
              <a:off x="4397924" y="2866400"/>
              <a:ext cx="1799283" cy="135920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Снеки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Орехи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Сухофрукты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475419" y="4653136"/>
            <a:ext cx="1864507" cy="1391815"/>
            <a:chOff x="6545339" y="2833788"/>
            <a:chExt cx="1864507" cy="1391815"/>
          </a:xfrm>
        </p:grpSpPr>
        <p:sp>
          <p:nvSpPr>
            <p:cNvPr id="54" name="Прямоугольник с двумя скругленными соседними углами 53"/>
            <p:cNvSpPr/>
            <p:nvPr/>
          </p:nvSpPr>
          <p:spPr>
            <a:xfrm>
              <a:off x="6545339" y="2833788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55" name="Прямоугольник 54"/>
            <p:cNvSpPr/>
            <p:nvPr/>
          </p:nvSpPr>
          <p:spPr>
            <a:xfrm>
              <a:off x="6577951" y="2866400"/>
              <a:ext cx="1799283" cy="1359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Крупа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Растительное масло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Сахар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Мука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Макаронные изделия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Соусы</a:t>
              </a:r>
              <a:r>
                <a:rPr lang="ru-RU" sz="125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 </a:t>
              </a: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и Специи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33940" y="4653136"/>
            <a:ext cx="1864507" cy="1412165"/>
            <a:chOff x="5257" y="2813438"/>
            <a:chExt cx="1864507" cy="14121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7" name="Прямоугольник с двумя скругленными соседними углами 46"/>
            <p:cNvSpPr/>
            <p:nvPr/>
          </p:nvSpPr>
          <p:spPr>
            <a:xfrm>
              <a:off x="5257" y="2833788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48" name="Прямоугольник 47"/>
            <p:cNvSpPr/>
            <p:nvPr/>
          </p:nvSpPr>
          <p:spPr>
            <a:xfrm>
              <a:off x="62067" y="2813438"/>
              <a:ext cx="1799283" cy="135920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Мясо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Рыба</a:t>
              </a:r>
              <a:endParaRPr kumimoji="0" lang="ru-RU" sz="12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Птица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Колбасная продукция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Полуфабрикаты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834733" y="2491466"/>
            <a:ext cx="1864507" cy="1391815"/>
            <a:chOff x="2185284" y="371123"/>
            <a:chExt cx="1864507" cy="1391815"/>
          </a:xfrm>
        </p:grpSpPr>
        <p:sp>
          <p:nvSpPr>
            <p:cNvPr id="22" name="Прямоугольник с двумя скругленными соседними углами 21"/>
            <p:cNvSpPr/>
            <p:nvPr/>
          </p:nvSpPr>
          <p:spPr>
            <a:xfrm>
              <a:off x="2185284" y="371123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23" name="Прямоугольник 22"/>
            <p:cNvSpPr/>
            <p:nvPr/>
          </p:nvSpPr>
          <p:spPr>
            <a:xfrm>
              <a:off x="2217896" y="403735"/>
              <a:ext cx="1799283" cy="1359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Молоко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Кисломолочная продукция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Сыр, творог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Масло, маргарин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Спреды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56" y="682825"/>
            <a:ext cx="9030340" cy="58593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Категории исследуемого товара</a:t>
            </a:r>
            <a:b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</a:b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4076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Продовольственные товары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33940" y="2492896"/>
            <a:ext cx="1864507" cy="1391815"/>
            <a:chOff x="5257" y="371123"/>
            <a:chExt cx="1864507" cy="1391815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>
              <a:off x="5257" y="371123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13" name="Прямоугольник 12"/>
            <p:cNvSpPr/>
            <p:nvPr/>
          </p:nvSpPr>
          <p:spPr>
            <a:xfrm>
              <a:off x="37869" y="403735"/>
              <a:ext cx="1799283" cy="1359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Тяжелый Алкоголь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Тихие вина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Игристые вина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Слабоалкогольная продукция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Пиво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25526" y="1918752"/>
            <a:ext cx="1864507" cy="598480"/>
            <a:chOff x="5257" y="1762939"/>
            <a:chExt cx="1864507" cy="598480"/>
          </a:xfrm>
          <a:solidFill>
            <a:srgbClr val="3CAEB4"/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5257" y="1762939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16" name="Прямоугольник 15"/>
            <p:cNvSpPr/>
            <p:nvPr/>
          </p:nvSpPr>
          <p:spPr>
            <a:xfrm>
              <a:off x="5257" y="1762939"/>
              <a:ext cx="1864507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0960" tIns="0" rIns="2032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Алкогольная продукция</a:t>
              </a:r>
              <a:endPara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813913" y="1925598"/>
            <a:ext cx="1864508" cy="598480"/>
            <a:chOff x="2185283" y="1762939"/>
            <a:chExt cx="1864508" cy="598480"/>
          </a:xfrm>
          <a:solidFill>
            <a:srgbClr val="3CAEB4"/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2185284" y="1762939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20" name="Прямоугольник 19"/>
            <p:cNvSpPr/>
            <p:nvPr/>
          </p:nvSpPr>
          <p:spPr>
            <a:xfrm>
              <a:off x="2185283" y="1762939"/>
              <a:ext cx="1864507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0960" tIns="0" rIns="2032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Молочная продукция</a:t>
              </a:r>
              <a:endPara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813913" y="4098476"/>
            <a:ext cx="1864507" cy="598480"/>
            <a:chOff x="6545339" y="1762939"/>
            <a:chExt cx="1864507" cy="598480"/>
          </a:xfrm>
          <a:solidFill>
            <a:srgbClr val="3CAEB4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6545339" y="1762939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34" name="Прямоугольник 33"/>
            <p:cNvSpPr/>
            <p:nvPr/>
          </p:nvSpPr>
          <p:spPr>
            <a:xfrm>
              <a:off x="6545339" y="1762939"/>
              <a:ext cx="1857491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0" rIns="1778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Кондитерские изделия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464844" y="2492895"/>
            <a:ext cx="1864507" cy="1391815"/>
            <a:chOff x="4365312" y="371123"/>
            <a:chExt cx="1864507" cy="139181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Прямоугольник с двумя скругленными соседними углами 29"/>
            <p:cNvSpPr/>
            <p:nvPr/>
          </p:nvSpPr>
          <p:spPr>
            <a:xfrm>
              <a:off x="4365312" y="371123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31" name="Прямоугольник 30"/>
            <p:cNvSpPr/>
            <p:nvPr/>
          </p:nvSpPr>
          <p:spPr>
            <a:xfrm>
              <a:off x="4397924" y="403735"/>
              <a:ext cx="1799283" cy="135920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Сладкие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Вода, минеральная вода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Сок, нектар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Энергетики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Квас, чай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465539" y="1894416"/>
            <a:ext cx="1864507" cy="598480"/>
            <a:chOff x="4365312" y="1762939"/>
            <a:chExt cx="1864507" cy="598480"/>
          </a:xfrm>
          <a:solidFill>
            <a:srgbClr val="3CAEB4"/>
          </a:solidFill>
        </p:grpSpPr>
        <p:sp>
          <p:nvSpPr>
            <p:cNvPr id="37" name="Прямоугольник 36"/>
            <p:cNvSpPr/>
            <p:nvPr/>
          </p:nvSpPr>
          <p:spPr>
            <a:xfrm>
              <a:off x="4365312" y="1762939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38" name="Прямоугольник 37"/>
            <p:cNvSpPr/>
            <p:nvPr/>
          </p:nvSpPr>
          <p:spPr>
            <a:xfrm>
              <a:off x="4365312" y="1762939"/>
              <a:ext cx="1853520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0960" tIns="0" rIns="2032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Безалкоголь. напитки</a:t>
              </a:r>
              <a:endPara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08696" y="4098475"/>
            <a:ext cx="1881337" cy="598480"/>
            <a:chOff x="-11573" y="1762939"/>
            <a:chExt cx="1881337" cy="598480"/>
          </a:xfrm>
          <a:solidFill>
            <a:srgbClr val="3CAEB4"/>
          </a:solidFill>
        </p:grpSpPr>
        <p:sp>
          <p:nvSpPr>
            <p:cNvPr id="44" name="Прямоугольник 43"/>
            <p:cNvSpPr/>
            <p:nvPr/>
          </p:nvSpPr>
          <p:spPr>
            <a:xfrm>
              <a:off x="5257" y="1762939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45" name="Прямоугольник 44"/>
            <p:cNvSpPr/>
            <p:nvPr/>
          </p:nvSpPr>
          <p:spPr>
            <a:xfrm>
              <a:off x="-11573" y="1762939"/>
              <a:ext cx="1881337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0960" tIns="0" rIns="2032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500" b="1" dirty="0" smtClean="0">
                  <a:solidFill>
                    <a:schemeClr val="bg1"/>
                  </a:solidFill>
                  <a:latin typeface="Constantia"/>
                </a:rPr>
                <a:t>Мясная продукция (свежее, замороз</a:t>
              </a:r>
              <a:r>
                <a:rPr lang="en-US" sz="1500" b="1" dirty="0">
                  <a:solidFill>
                    <a:schemeClr val="bg1"/>
                  </a:solidFill>
                  <a:latin typeface="Constantia"/>
                </a:rPr>
                <a:t>.</a:t>
              </a:r>
              <a:r>
                <a:rPr lang="ru-RU" sz="1500" b="1" dirty="0" smtClean="0">
                  <a:solidFill>
                    <a:schemeClr val="bg1"/>
                  </a:solidFill>
                  <a:latin typeface="Constantia"/>
                </a:rPr>
                <a:t>)</a:t>
              </a: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442808" y="4098476"/>
            <a:ext cx="1864507" cy="598480"/>
            <a:chOff x="6545339" y="1762939"/>
            <a:chExt cx="1864507" cy="598480"/>
          </a:xfrm>
          <a:solidFill>
            <a:srgbClr val="3CAEB4"/>
          </a:solidFill>
        </p:grpSpPr>
        <p:sp>
          <p:nvSpPr>
            <p:cNvPr id="50" name="Прямоугольник 49"/>
            <p:cNvSpPr/>
            <p:nvPr/>
          </p:nvSpPr>
          <p:spPr>
            <a:xfrm>
              <a:off x="6545339" y="1762939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51" name="Прямоугольник 50"/>
            <p:cNvSpPr/>
            <p:nvPr/>
          </p:nvSpPr>
          <p:spPr>
            <a:xfrm>
              <a:off x="6545339" y="1762939"/>
              <a:ext cx="1864507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0" rIns="1778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Бакалея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980644" y="4092721"/>
            <a:ext cx="1864507" cy="598480"/>
            <a:chOff x="4365312" y="4225603"/>
            <a:chExt cx="1864507" cy="598480"/>
          </a:xfrm>
          <a:solidFill>
            <a:srgbClr val="00B0F0"/>
          </a:solidFill>
        </p:grpSpPr>
        <p:sp>
          <p:nvSpPr>
            <p:cNvPr id="57" name="Прямоугольник 56"/>
            <p:cNvSpPr/>
            <p:nvPr/>
          </p:nvSpPr>
          <p:spPr>
            <a:xfrm>
              <a:off x="4365312" y="4225603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58" name="Прямоугольник 57"/>
            <p:cNvSpPr/>
            <p:nvPr/>
          </p:nvSpPr>
          <p:spPr>
            <a:xfrm>
              <a:off x="4365312" y="4225603"/>
              <a:ext cx="1864507" cy="598480"/>
            </a:xfrm>
            <a:prstGeom prst="rect">
              <a:avLst/>
            </a:prstGeom>
            <a:solidFill>
              <a:srgbClr val="3CAEB4"/>
            </a:solidFill>
            <a:ln>
              <a:noFill/>
            </a:ln>
            <a:effectLst/>
          </p:spPr>
          <p:txBody>
            <a:bodyPr spcFirstLastPara="0" vert="horz" wrap="square" lIns="53340" tIns="0" rIns="1778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Снековая продукция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6990467" y="1894415"/>
            <a:ext cx="1864507" cy="598480"/>
            <a:chOff x="2185284" y="4225603"/>
            <a:chExt cx="1864507" cy="598480"/>
          </a:xfrm>
          <a:solidFill>
            <a:srgbClr val="3CAEB4"/>
          </a:solidFill>
        </p:grpSpPr>
        <p:sp>
          <p:nvSpPr>
            <p:cNvPr id="63" name="Прямоугольник 62"/>
            <p:cNvSpPr/>
            <p:nvPr/>
          </p:nvSpPr>
          <p:spPr>
            <a:xfrm>
              <a:off x="2185284" y="4225603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64" name="Прямоугольник 63"/>
            <p:cNvSpPr/>
            <p:nvPr/>
          </p:nvSpPr>
          <p:spPr>
            <a:xfrm>
              <a:off x="2185284" y="4225603"/>
              <a:ext cx="1864507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0" rIns="1778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Кофе</a:t>
              </a:r>
              <a:r>
                <a:rPr kumimoji="0" lang="ru-RU" sz="14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 \ Ч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ай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9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6980644" y="2491465"/>
            <a:ext cx="1864507" cy="1391815"/>
            <a:chOff x="2185284" y="371123"/>
            <a:chExt cx="1864507" cy="1391815"/>
          </a:xfrm>
        </p:grpSpPr>
        <p:sp>
          <p:nvSpPr>
            <p:cNvPr id="67" name="Прямоугольник с двумя скругленными соседними углами 66"/>
            <p:cNvSpPr/>
            <p:nvPr/>
          </p:nvSpPr>
          <p:spPr>
            <a:xfrm>
              <a:off x="2185284" y="371123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68" name="Прямоугольник 67"/>
            <p:cNvSpPr/>
            <p:nvPr/>
          </p:nvSpPr>
          <p:spPr>
            <a:xfrm>
              <a:off x="2217896" y="403735"/>
              <a:ext cx="1799283" cy="1359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Металлическая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Керамическая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Стеклокерамика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Столовые приборы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Для приготовления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Аксессуары</a:t>
              </a:r>
            </a:p>
            <a:p>
              <a:pPr marL="0" marR="0" lvl="1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kumimoji="0" lang="ru-RU" sz="12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787102" y="4658722"/>
            <a:ext cx="1864507" cy="1391815"/>
            <a:chOff x="6545339" y="371123"/>
            <a:chExt cx="1864507" cy="139181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1" name="Прямоугольник с двумя скругленными соседними углами 40"/>
            <p:cNvSpPr/>
            <p:nvPr/>
          </p:nvSpPr>
          <p:spPr>
            <a:xfrm>
              <a:off x="6545339" y="371123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42" name="Прямоугольник 41"/>
            <p:cNvSpPr/>
            <p:nvPr/>
          </p:nvSpPr>
          <p:spPr>
            <a:xfrm>
              <a:off x="6577951" y="403735"/>
              <a:ext cx="1799283" cy="135920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Мангалы \ Грили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Посуда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Разжигательные смеси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Сумки \ Наборы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Аксессуары</a:t>
              </a:r>
              <a:endParaRPr kumimoji="0" lang="ru-RU" sz="12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960257" y="4653135"/>
            <a:ext cx="1864507" cy="1391815"/>
            <a:chOff x="4365312" y="2833788"/>
            <a:chExt cx="1864507" cy="139181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0" name="Прямоугольник с двумя скругленными соседними углами 59"/>
            <p:cNvSpPr/>
            <p:nvPr/>
          </p:nvSpPr>
          <p:spPr>
            <a:xfrm>
              <a:off x="4365312" y="2833788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61" name="Прямоугольник 60"/>
            <p:cNvSpPr/>
            <p:nvPr/>
          </p:nvSpPr>
          <p:spPr>
            <a:xfrm>
              <a:off x="4397924" y="2866400"/>
              <a:ext cx="1799283" cy="135920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Еда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Средства по уходу за животными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Туалетные средства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Игрушки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Аксессуары 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2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475419" y="4653136"/>
            <a:ext cx="1864507" cy="1391815"/>
            <a:chOff x="6545339" y="2833788"/>
            <a:chExt cx="1864507" cy="1391815"/>
          </a:xfrm>
        </p:grpSpPr>
        <p:sp>
          <p:nvSpPr>
            <p:cNvPr id="54" name="Прямоугольник с двумя скругленными соседними углами 53"/>
            <p:cNvSpPr/>
            <p:nvPr/>
          </p:nvSpPr>
          <p:spPr>
            <a:xfrm>
              <a:off x="6545339" y="2833788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55" name="Прямоугольник 54"/>
            <p:cNvSpPr/>
            <p:nvPr/>
          </p:nvSpPr>
          <p:spPr>
            <a:xfrm>
              <a:off x="6577951" y="2866400"/>
              <a:ext cx="1799283" cy="1359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Декоративная косм.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Женская \ Мужская парфюмерия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Средства по уходу за телом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33940" y="4653136"/>
            <a:ext cx="1864507" cy="1412165"/>
            <a:chOff x="5257" y="2813438"/>
            <a:chExt cx="1864507" cy="141216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7" name="Прямоугольник с двумя скругленными соседними углами 46"/>
            <p:cNvSpPr/>
            <p:nvPr/>
          </p:nvSpPr>
          <p:spPr>
            <a:xfrm>
              <a:off x="5257" y="2833788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48" name="Прямоугольник 47"/>
            <p:cNvSpPr/>
            <p:nvPr/>
          </p:nvSpPr>
          <p:spPr>
            <a:xfrm>
              <a:off x="62067" y="2813438"/>
              <a:ext cx="1799283" cy="135920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Мусорные</a:t>
              </a:r>
              <a:r>
                <a:rPr kumimoji="0" lang="ru-RU" sz="125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 пакеты</a:t>
              </a:r>
              <a:endParaRPr kumimoji="0" lang="ru-RU" sz="12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noProof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Салфетки для уборки</a:t>
              </a:r>
              <a:endParaRPr kumimoji="0" lang="ru-RU" sz="12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noProof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Аксессуары для уборки пола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Мочалки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noProof="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Перчатки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0" marR="0" lvl="1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kumimoji="0" lang="ru-RU" sz="12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834733" y="2491466"/>
            <a:ext cx="1864507" cy="1391815"/>
            <a:chOff x="2185284" y="371123"/>
            <a:chExt cx="1864507" cy="1391815"/>
          </a:xfrm>
        </p:grpSpPr>
        <p:sp>
          <p:nvSpPr>
            <p:cNvPr id="22" name="Прямоугольник с двумя скругленными соседними углами 21"/>
            <p:cNvSpPr/>
            <p:nvPr/>
          </p:nvSpPr>
          <p:spPr>
            <a:xfrm>
              <a:off x="2185284" y="371123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23" name="Прямоугольник 22"/>
            <p:cNvSpPr/>
            <p:nvPr/>
          </p:nvSpPr>
          <p:spPr>
            <a:xfrm>
              <a:off x="2217896" y="403735"/>
              <a:ext cx="1799283" cy="1359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Аксессуары для приготовления и хранения пищи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Зубочистки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Салфетки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Банная группа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Аксессуары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56" y="682825"/>
            <a:ext cx="9030340" cy="58593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>Категории исследуемого товара</a:t>
            </a:r>
            <a:b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mbria (Основной текст)"/>
              </a:rPr>
            </a:br>
            <a:endParaRPr lang="ru-RU" sz="2400" b="1" dirty="0">
              <a:solidFill>
                <a:schemeClr val="tx1"/>
              </a:solidFill>
              <a:latin typeface="Cambria (Основной текст)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06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AEB4"/>
                </a:solidFill>
              </a:rPr>
              <a:t>Analytics </a:t>
            </a:r>
            <a:r>
              <a:rPr lang="en-US" dirty="0" smtClean="0">
                <a:solidFill>
                  <a:srgbClr val="3CAEB4"/>
                </a:solidFill>
              </a:rPr>
              <a:t> Retail </a:t>
            </a:r>
            <a:r>
              <a:rPr lang="en-US" dirty="0">
                <a:solidFill>
                  <a:srgbClr val="3CAEB4"/>
                </a:solidFill>
              </a:rPr>
              <a:t>Marketing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4076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Непродовольственные товары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33940" y="2492896"/>
            <a:ext cx="1864507" cy="1391815"/>
            <a:chOff x="5257" y="371123"/>
            <a:chExt cx="1864507" cy="1391815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>
              <a:off x="5257" y="371123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13" name="Прямоугольник 12"/>
            <p:cNvSpPr/>
            <p:nvPr/>
          </p:nvSpPr>
          <p:spPr>
            <a:xfrm>
              <a:off x="37869" y="403735"/>
              <a:ext cx="1799283" cy="135920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Моющие</a:t>
              </a:r>
              <a:r>
                <a:rPr kumimoji="0" lang="ru-RU" sz="125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 средства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Средства для ванной и кухни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Средства для обуви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Средства от насекомых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Освежители воздуха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25526" y="1918752"/>
            <a:ext cx="1864507" cy="598480"/>
            <a:chOff x="5257" y="1762939"/>
            <a:chExt cx="1864507" cy="598480"/>
          </a:xfrm>
          <a:solidFill>
            <a:srgbClr val="3CAEB4"/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5257" y="1762939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16" name="Прямоугольник 15"/>
            <p:cNvSpPr/>
            <p:nvPr/>
          </p:nvSpPr>
          <p:spPr>
            <a:xfrm>
              <a:off x="5257" y="1762939"/>
              <a:ext cx="1864507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0960" tIns="0" rIns="2032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Бытовая химия</a:t>
              </a:r>
              <a:endPara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813913" y="1925598"/>
            <a:ext cx="1864508" cy="598480"/>
            <a:chOff x="2185283" y="1762939"/>
            <a:chExt cx="1864508" cy="598480"/>
          </a:xfrm>
          <a:solidFill>
            <a:srgbClr val="3CAEB4"/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2185284" y="1762939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20" name="Прямоугольник 19"/>
            <p:cNvSpPr/>
            <p:nvPr/>
          </p:nvSpPr>
          <p:spPr>
            <a:xfrm>
              <a:off x="2185283" y="1762939"/>
              <a:ext cx="1864507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0960" tIns="0" rIns="2032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Товары для дома</a:t>
              </a:r>
              <a:endPara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813913" y="4098476"/>
            <a:ext cx="1864507" cy="598480"/>
            <a:chOff x="6545339" y="1762939"/>
            <a:chExt cx="1864507" cy="598480"/>
          </a:xfrm>
          <a:solidFill>
            <a:srgbClr val="3CAEB4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6545339" y="1762939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34" name="Прямоугольник 33"/>
            <p:cNvSpPr/>
            <p:nvPr/>
          </p:nvSpPr>
          <p:spPr>
            <a:xfrm>
              <a:off x="6545339" y="1762939"/>
              <a:ext cx="1857491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0" rIns="1778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Товары для пикника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464844" y="2492895"/>
            <a:ext cx="1864507" cy="1391815"/>
            <a:chOff x="4365312" y="371123"/>
            <a:chExt cx="1864507" cy="139181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Прямоугольник с двумя скругленными соседними углами 29"/>
            <p:cNvSpPr/>
            <p:nvPr/>
          </p:nvSpPr>
          <p:spPr>
            <a:xfrm>
              <a:off x="4365312" y="371123"/>
              <a:ext cx="1864507" cy="1391815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/>
          </p:spPr>
        </p:sp>
        <p:sp>
          <p:nvSpPr>
            <p:cNvPr id="31" name="Прямоугольник 30"/>
            <p:cNvSpPr/>
            <p:nvPr/>
          </p:nvSpPr>
          <p:spPr>
            <a:xfrm>
              <a:off x="4397924" y="403735"/>
              <a:ext cx="1799283" cy="135920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7780" tIns="53340" rIns="17780" bIns="17780" numCol="1" spcCol="1270" anchor="t" anchorCtr="0">
              <a:noAutofit/>
            </a:bodyPr>
            <a:lstStyle/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Туалетная бумага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Бумажные полотенца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Женская гигиена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Детская гигиена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Мужская гигиена</a:t>
              </a:r>
            </a:p>
            <a:p>
              <a:pPr marL="114300" marR="0" lvl="1" indent="-11430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25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Салфетки</a:t>
              </a:r>
              <a:r>
                <a:rPr kumimoji="0" lang="ru-RU" sz="125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onstantia"/>
                </a:rPr>
                <a:t> (влажные и бумажные</a:t>
              </a:r>
              <a:r>
                <a:rPr lang="ru-RU" sz="12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onstantia"/>
                </a:rPr>
                <a:t>)</a:t>
              </a:r>
              <a:endParaRPr kumimoji="0" lang="ru-RU" sz="12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465539" y="1894416"/>
            <a:ext cx="1864507" cy="598480"/>
            <a:chOff x="4365312" y="1762939"/>
            <a:chExt cx="1864507" cy="598480"/>
          </a:xfrm>
          <a:solidFill>
            <a:srgbClr val="3CAEB4"/>
          </a:solidFill>
        </p:grpSpPr>
        <p:sp>
          <p:nvSpPr>
            <p:cNvPr id="37" name="Прямоугольник 36"/>
            <p:cNvSpPr/>
            <p:nvPr/>
          </p:nvSpPr>
          <p:spPr>
            <a:xfrm>
              <a:off x="4365312" y="1762939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38" name="Прямоугольник 37"/>
            <p:cNvSpPr/>
            <p:nvPr/>
          </p:nvSpPr>
          <p:spPr>
            <a:xfrm>
              <a:off x="4365312" y="1762939"/>
              <a:ext cx="1853520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0960" tIns="0" rIns="2032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5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Гигиеническая продукция</a:t>
              </a:r>
              <a:endPara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08696" y="4098475"/>
            <a:ext cx="1881337" cy="598480"/>
            <a:chOff x="-11573" y="1762939"/>
            <a:chExt cx="1881337" cy="598480"/>
          </a:xfrm>
          <a:solidFill>
            <a:srgbClr val="3CAEB4"/>
          </a:solidFill>
        </p:grpSpPr>
        <p:sp>
          <p:nvSpPr>
            <p:cNvPr id="44" name="Прямоугольник 43"/>
            <p:cNvSpPr/>
            <p:nvPr/>
          </p:nvSpPr>
          <p:spPr>
            <a:xfrm>
              <a:off x="5257" y="1762939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45" name="Прямоугольник 44"/>
            <p:cNvSpPr/>
            <p:nvPr/>
          </p:nvSpPr>
          <p:spPr>
            <a:xfrm>
              <a:off x="-11573" y="1762939"/>
              <a:ext cx="1881337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0960" tIns="0" rIns="2032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550" b="1" dirty="0" smtClean="0">
                  <a:solidFill>
                    <a:schemeClr val="bg1"/>
                  </a:solidFill>
                  <a:latin typeface="Constantia"/>
                </a:rPr>
                <a:t>Товары для уборки</a:t>
              </a:r>
              <a:endPara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442808" y="4098476"/>
            <a:ext cx="1864507" cy="598480"/>
            <a:chOff x="6545339" y="1762939"/>
            <a:chExt cx="1864507" cy="598480"/>
          </a:xfrm>
          <a:solidFill>
            <a:srgbClr val="3CAEB4"/>
          </a:solidFill>
        </p:grpSpPr>
        <p:sp>
          <p:nvSpPr>
            <p:cNvPr id="50" name="Прямоугольник 49"/>
            <p:cNvSpPr/>
            <p:nvPr/>
          </p:nvSpPr>
          <p:spPr>
            <a:xfrm>
              <a:off x="6545339" y="1762939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51" name="Прямоугольник 50"/>
            <p:cNvSpPr/>
            <p:nvPr/>
          </p:nvSpPr>
          <p:spPr>
            <a:xfrm>
              <a:off x="6545339" y="1762939"/>
              <a:ext cx="1864507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0" rIns="1778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Constantia"/>
                </a:rPr>
                <a:t>Парфюмерия и косметика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980644" y="4092721"/>
            <a:ext cx="1864507" cy="598480"/>
            <a:chOff x="4365312" y="4225603"/>
            <a:chExt cx="1864507" cy="598480"/>
          </a:xfrm>
          <a:solidFill>
            <a:srgbClr val="3CAEB4"/>
          </a:solidFill>
        </p:grpSpPr>
        <p:sp>
          <p:nvSpPr>
            <p:cNvPr id="57" name="Прямоугольник 56"/>
            <p:cNvSpPr/>
            <p:nvPr/>
          </p:nvSpPr>
          <p:spPr>
            <a:xfrm>
              <a:off x="4365312" y="4225603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58" name="Прямоугольник 57"/>
            <p:cNvSpPr/>
            <p:nvPr/>
          </p:nvSpPr>
          <p:spPr>
            <a:xfrm>
              <a:off x="4365312" y="4225603"/>
              <a:ext cx="1864507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0" rIns="1778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Товары для животных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6990467" y="1894415"/>
            <a:ext cx="1864507" cy="598480"/>
            <a:chOff x="2185284" y="4225603"/>
            <a:chExt cx="1864507" cy="598480"/>
          </a:xfrm>
          <a:solidFill>
            <a:srgbClr val="3CAEB4"/>
          </a:solidFill>
        </p:grpSpPr>
        <p:sp>
          <p:nvSpPr>
            <p:cNvPr id="63" name="Прямоугольник 62"/>
            <p:cNvSpPr/>
            <p:nvPr/>
          </p:nvSpPr>
          <p:spPr>
            <a:xfrm>
              <a:off x="2185284" y="4225603"/>
              <a:ext cx="1864507" cy="598480"/>
            </a:xfrm>
            <a:prstGeom prst="rect">
              <a:avLst/>
            </a:prstGeom>
            <a:grpFill/>
            <a:ln w="9525" cap="flat" cmpd="sng" algn="ctr">
              <a:solidFill>
                <a:srgbClr val="0F6FC6">
                  <a:hueOff val="0"/>
                  <a:satOff val="0"/>
                  <a:lumOff val="0"/>
                  <a:alphaOff val="0"/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F6FC6">
                  <a:hueOff val="0"/>
                  <a:satOff val="0"/>
                  <a:lumOff val="0"/>
                  <a:alphaOff val="0"/>
                  <a:shade val="9000"/>
                  <a:alpha val="48000"/>
                  <a:satMod val="105000"/>
                </a:srgbClr>
              </a:outerShdw>
            </a:effectLst>
          </p:spPr>
        </p:sp>
        <p:sp>
          <p:nvSpPr>
            <p:cNvPr id="64" name="Прямоугольник 63"/>
            <p:cNvSpPr/>
            <p:nvPr/>
          </p:nvSpPr>
          <p:spPr>
            <a:xfrm>
              <a:off x="2185284" y="4225603"/>
              <a:ext cx="1864507" cy="59848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0" rIns="1778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onstantia"/>
                </a:rPr>
                <a:t>Посуда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7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2723</TotalTime>
  <Words>3517</Words>
  <Application>Microsoft Office PowerPoint</Application>
  <PresentationFormat>Экран (4:3)</PresentationFormat>
  <Paragraphs>1771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1_Апекс</vt:lpstr>
      <vt:lpstr>Специальное оформление</vt:lpstr>
      <vt:lpstr>Аптека</vt:lpstr>
      <vt:lpstr>1_Аптека</vt:lpstr>
      <vt:lpstr> АУДИТ  СЕТЕВОГО  КАНАЛА СБЫТА</vt:lpstr>
      <vt:lpstr>ОСНОВНЫЕ ЗАДАЧИ РЕШАЕМЫЕ РОЗНИЧНЫМ АУДИТОМ</vt:lpstr>
      <vt:lpstr>КТО МЫ?</vt:lpstr>
      <vt:lpstr>Наши преимущества</vt:lpstr>
      <vt:lpstr>ИСТОЧНИКИ ИНФОМАЦИИ</vt:lpstr>
      <vt:lpstr>Периодичность поступлений данных</vt:lpstr>
      <vt:lpstr>География АУДИТА СЕТЕВОЙ Розницы с распределением торговых точек сетей по регионам </vt:lpstr>
      <vt:lpstr> Категории исследуемого товара  </vt:lpstr>
      <vt:lpstr> Категории исследуемого товара  </vt:lpstr>
      <vt:lpstr>ФОРМЫ АНАЛИТИЧЕСКИХ ОТЧЁТОВ</vt:lpstr>
      <vt:lpstr>ФОРМЫ АНАЛИТИЧЕСКИХ ОТЧЁТОВ</vt:lpstr>
      <vt:lpstr>Детализация ОТЧЁТА ОБ АНАЛИЗЕ</vt:lpstr>
      <vt:lpstr>Варианты АНАЛИТИЧЕСКИХ ОТЧЁТОВ</vt:lpstr>
      <vt:lpstr>Варианты АНАЛИТИЧЕСКИХ ОТЧЁТОВ</vt:lpstr>
      <vt:lpstr>Варианты АНАЛИТИЧЕСКИХ ОТЧЁТОВ</vt:lpstr>
      <vt:lpstr>Варианты АНАЛИТИЧЕСКИХ ОТЧЁТОВ</vt:lpstr>
      <vt:lpstr>Варианты АНАЛИТИЧЕСКИХ ОТЧЁТОВ</vt:lpstr>
      <vt:lpstr>Варианты АНАЛИТИЧЕСКИХ ОТЧЁТОВ</vt:lpstr>
      <vt:lpstr>Варианты АНАЛИТИЧЕСКИХ ОТЧЁТОВ</vt:lpstr>
      <vt:lpstr>Варианты АНАЛИТИЧЕСКИХ ОТЧЁТОВ</vt:lpstr>
      <vt:lpstr>Варианты АНАЛИТИЧЕСКИХ ОТЧЁТОВ</vt:lpstr>
      <vt:lpstr>Варианты АНАЛИТИЧЕСКИХ ОТЧЁТОВ</vt:lpstr>
      <vt:lpstr>Варианты АНАЛИТИЧЕСКИХ ОТЧЁТОВ</vt:lpstr>
      <vt:lpstr>Варианты АНАЛИТИЧЕСКИХ ОТЧЁТОВ</vt:lpstr>
      <vt:lpstr>Варианты АНАЛИТИЧЕСКИХ ОТЧЁТОВ</vt:lpstr>
      <vt:lpstr>Варианты АНАЛИТИЧЕСКИХ ОТЧЁТОВ</vt:lpstr>
      <vt:lpstr>Варианты АНАЛИТИЧЕСКИХ ОТЧЁТОВ</vt:lpstr>
      <vt:lpstr>работая с нами вы сможете</vt:lpstr>
      <vt:lpstr>ХОРОШИХ ПРОДАЖ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malinaya</dc:creator>
  <cp:lastModifiedBy>RePack by Diakov</cp:lastModifiedBy>
  <cp:revision>104</cp:revision>
  <dcterms:created xsi:type="dcterms:W3CDTF">2015-06-18T17:42:54Z</dcterms:created>
  <dcterms:modified xsi:type="dcterms:W3CDTF">2015-08-26T15:04:30Z</dcterms:modified>
</cp:coreProperties>
</file>